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55"/>
  </p:notesMasterIdLst>
  <p:sldIdLst>
    <p:sldId id="256" r:id="rId2"/>
    <p:sldId id="463" r:id="rId3"/>
    <p:sldId id="541" r:id="rId4"/>
    <p:sldId id="569" r:id="rId5"/>
    <p:sldId id="570" r:id="rId6"/>
    <p:sldId id="562" r:id="rId7"/>
    <p:sldId id="540" r:id="rId8"/>
    <p:sldId id="563" r:id="rId9"/>
    <p:sldId id="553" r:id="rId10"/>
    <p:sldId id="571" r:id="rId11"/>
    <p:sldId id="572" r:id="rId12"/>
    <p:sldId id="573" r:id="rId13"/>
    <p:sldId id="574" r:id="rId14"/>
    <p:sldId id="575" r:id="rId15"/>
    <p:sldId id="542" r:id="rId16"/>
    <p:sldId id="548" r:id="rId17"/>
    <p:sldId id="576" r:id="rId18"/>
    <p:sldId id="557" r:id="rId19"/>
    <p:sldId id="550" r:id="rId20"/>
    <p:sldId id="551" r:id="rId21"/>
    <p:sldId id="552" r:id="rId22"/>
    <p:sldId id="546" r:id="rId23"/>
    <p:sldId id="568" r:id="rId24"/>
    <p:sldId id="555" r:id="rId25"/>
    <p:sldId id="560" r:id="rId26"/>
    <p:sldId id="556" r:id="rId27"/>
    <p:sldId id="564" r:id="rId28"/>
    <p:sldId id="545" r:id="rId29"/>
    <p:sldId id="565" r:id="rId30"/>
    <p:sldId id="554" r:id="rId31"/>
    <p:sldId id="559" r:id="rId32"/>
    <p:sldId id="566" r:id="rId33"/>
    <p:sldId id="514" r:id="rId34"/>
    <p:sldId id="508" r:id="rId35"/>
    <p:sldId id="510" r:id="rId36"/>
    <p:sldId id="567" r:id="rId37"/>
    <p:sldId id="513" r:id="rId38"/>
    <p:sldId id="518" r:id="rId39"/>
    <p:sldId id="515" r:id="rId40"/>
    <p:sldId id="511" r:id="rId41"/>
    <p:sldId id="520" r:id="rId42"/>
    <p:sldId id="561" r:id="rId43"/>
    <p:sldId id="524" r:id="rId44"/>
    <p:sldId id="512" r:id="rId45"/>
    <p:sldId id="516" r:id="rId46"/>
    <p:sldId id="517" r:id="rId47"/>
    <p:sldId id="523" r:id="rId48"/>
    <p:sldId id="477" r:id="rId49"/>
    <p:sldId id="399" r:id="rId50"/>
    <p:sldId id="409" r:id="rId51"/>
    <p:sldId id="481" r:id="rId52"/>
    <p:sldId id="482" r:id="rId53"/>
    <p:sldId id="50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40" autoAdjust="0"/>
    <p:restoredTop sz="94465" autoAdjust="0"/>
  </p:normalViewPr>
  <p:slideViewPr>
    <p:cSldViewPr snapToGrid="0">
      <p:cViewPr varScale="1">
        <p:scale>
          <a:sx n="104" d="100"/>
          <a:sy n="104" d="100"/>
        </p:scale>
        <p:origin x="5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10/18/2024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44</a:t>
            </a:fld>
            <a:endParaRPr lang="en-US"/>
          </a:p>
        </p:txBody>
      </p:sp>
    </p:spTree>
    <p:extLst>
      <p:ext uri="{BB962C8B-B14F-4D97-AF65-F5344CB8AC3E}">
        <p14:creationId xmlns:p14="http://schemas.microsoft.com/office/powerpoint/2010/main" val="355704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10/18/2024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3%20Input%20Field%20Plus%20Button/FirstUI5Project/webapp/view/Main.view.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github.com/soyuztechnologies/UI5_Fresher_60H/blob/master/Day%204/03%20Input%20Field%20Plus%20Button/FirstUI5Project/webapp/controller/Main.controller.j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4%20Adding%20first%20xml%20view/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hyperlink" Target="https://github.com/soyuztechnologies/UI5_Fresher_60H/blob/master/Day%204/04%20Adding%20first%20xml%20view/Main.controller.js" TargetMode="External"/><Relationship Id="rId4" Type="http://schemas.openxmlformats.org/officeDocument/2006/relationships/hyperlink" Target="https://github.com/soyuztechnologies/UI5_Fresher_60H/blob/master/Day%204/04%20Adding%20first%20xml%20view/MyXML.view.x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5%20Simple%20Form/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github.com/soyuztechnologies/UI5_Fresher_60H/blob/master/Day%204/05%20Simple%20Form/Main.controller.js"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6%20Create%20First%20Model/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github.com/soyuztechnologies/UI5_Fresher_60H/blob/master/Day%204/06%20Create%20First%20Model/Main.controller.js"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1%20Binding%20Syntax/MyXML.view.xml" TargetMode="External"/><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s://github.com/soyuztechnologies/UI5_Fresher_60H/blob/master/Day%205/01%20Binding%20Syntax/index.html" TargetMode="External"/><Relationship Id="rId4" Type="http://schemas.openxmlformats.org/officeDocument/2006/relationships/hyperlink" Target="https://github.com/soyuztechnologies/UI5_Fresher_60H/blob/master/Day%205/01%20Binding%20Syntax/Main.controller.j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4%20Modularization%20of%20Model/Main.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github.com/soyuztechnologies/UI5_Fresher_60H/blob/master/Day%205/04%20Modularization%20of%20Model/models.j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5%20Loading%20data%20from%20file/sample.jso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github.com/soyuztechnologies/UI5_Fresher_60H/blob/master/Day%205/05%20Loading%20data%20from%20file/models.js"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6%20Named%20Model%20Creation/dataset.json" TargetMode="External"/><Relationship Id="rId7"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5/06%20Named%20Model%20Creation/MyXML.view.xml" TargetMode="External"/><Relationship Id="rId5" Type="http://schemas.openxmlformats.org/officeDocument/2006/relationships/hyperlink" Target="https://github.com/soyuztechnologies/UI5_Fresher_60H/blob/master/Day%205/06%20Named%20Model%20Creation/Main.controller.js" TargetMode="External"/><Relationship Id="rId4" Type="http://schemas.openxmlformats.org/officeDocument/2006/relationships/hyperlink" Target="https://github.com/soyuztechnologies/UI5_Fresher_60H/blob/master/Day%205/06%20Named%20Model%20Creation/models.j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7%20Expression%20Binding/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hyperlink" Target="https://github.com/soyuztechnologies/UI5_Fresher_60H/blob/master/Day%205/07%20Expression%20Binding/models.js"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sapui5.hana.ondemand.com/#/api/sap.ui.table.Table"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hyperlink" Target="https://github.com/soyuztechnologies/UI5_Fresher_60H/blob/master/Day%205/08%20Aggregation%20Binding/MyXML.view.xml"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9%20Table%20with%20Different%20Controls/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hyperlink" Target="https://github.com/soyuztechnologies/UI5_Fresher_60H/blob/master/Day%205/09%20Table%20with%20Different%20Controls/sample.json"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10%20Flipping%20the%20default%20Model/Main.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hyperlink" Target="https://github.com/soyuztechnologies/UI5_Fresher_60H/blob/master/Day%205/10%20Flipping%20the%20default%20Model/MyXML.view.xml"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11%20Element%20Binding/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hyperlink" Target="https://github.com/soyuztechnologies/UI5_Fresher_60H/blob/master/Day%205/11%20Element%20Binding/Main.controller.j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1%20Initializing%20First%20View/FirstUI5Project/webapp/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s://github.com/soyuztechnologies/UI5_Fresher_60H/blob/master/Day%204/01%20Initializing%20First%20View/FirstUI5Project/webapp/view/Main.view.j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0.tiff"/><Relationship Id="rId5" Type="http://schemas.openxmlformats.org/officeDocument/2006/relationships/image" Target="../media/image39.tiff"/><Relationship Id="rId10" Type="http://schemas.openxmlformats.org/officeDocument/2006/relationships/image" Target="../media/image2.png"/><Relationship Id="rId4" Type="http://schemas.openxmlformats.org/officeDocument/2006/relationships/image" Target="../media/image38.tiff"/><Relationship Id="rId9" Type="http://schemas.openxmlformats.org/officeDocument/2006/relationships/hyperlink" Target="https://anubhavtrainings.com/"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3.jpg"/><Relationship Id="rId7" Type="http://schemas.openxmlformats.org/officeDocument/2006/relationships/image" Target="../media/image4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2%20Creating%20First%20Controller/FirstUI5Project/webapp/view/Main.view.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s://github.com/soyuztechnologies/UI5_Fresher_60H/blob/master/Day%204/02%20Creating%20First%20Controller/FirstUI5Project/webapp/controller/Main.controller.j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dirty="0"/>
              <a:t>A library name always starts with small letter and a Class name always starts with capital letter. Both will follow the camel case.</a:t>
            </a:r>
          </a:p>
          <a:p>
            <a:pPr marL="342900" indent="-342900" algn="just">
              <a:buFont typeface="+mj-lt"/>
              <a:buAutoNum type="arabicPeriod"/>
            </a:pPr>
            <a:r>
              <a:rPr lang="en-IN" dirty="0"/>
              <a:t>Enumerators are constant values, example for type of button we use </a:t>
            </a:r>
            <a:r>
              <a:rPr lang="en-IN" dirty="0" err="1"/>
              <a:t>enum</a:t>
            </a:r>
            <a:r>
              <a:rPr lang="en-IN" dirty="0"/>
              <a:t> </a:t>
            </a:r>
            <a:r>
              <a:rPr lang="en-IN" dirty="0" err="1"/>
              <a:t>ButtonType</a:t>
            </a:r>
            <a:endParaRPr lang="en-US" dirty="0"/>
          </a:p>
          <a:p>
            <a:pPr marL="342900" indent="-342900" algn="just">
              <a:buFont typeface="+mj-lt"/>
              <a:buAutoNum type="arabicPeriod"/>
            </a:pPr>
            <a:r>
              <a:rPr lang="en-IN" dirty="0"/>
              <a:t>For a control we have properties, aggregation, events, function name, they always follow camel case</a:t>
            </a:r>
            <a:endParaRPr lang="en-US" dirty="0"/>
          </a:p>
          <a:p>
            <a:pPr marL="342900" indent="-342900" algn="just">
              <a:buFont typeface="+mj-lt"/>
              <a:buAutoNum type="arabicPeriod"/>
            </a:pPr>
            <a:r>
              <a:rPr lang="en-US" dirty="0"/>
              <a:t>A controller contains methods that defines how models and views interact.</a:t>
            </a:r>
          </a:p>
          <a:p>
            <a:pPr marL="342900" indent="-342900" algn="just">
              <a:buAutoNum type="arabicPeriod"/>
            </a:pPr>
            <a:r>
              <a:rPr lang="en-US" sz="1800" dirty="0"/>
              <a:t>Whenever we see a property for a control, we will always have setter and getter methods to manipulate and read the property value. E.g. an Input control has value property, we will have </a:t>
            </a:r>
            <a:r>
              <a:rPr lang="en-US" sz="1800" b="1" dirty="0"/>
              <a:t>setValue </a:t>
            </a:r>
            <a:r>
              <a:rPr lang="en-US" sz="1800" dirty="0"/>
              <a:t>and </a:t>
            </a:r>
            <a:r>
              <a:rPr lang="en-US" sz="1800" b="1" dirty="0"/>
              <a:t>getValue </a:t>
            </a:r>
            <a:r>
              <a:rPr lang="en-US" sz="1800" dirty="0"/>
              <a:t>method for the same.</a:t>
            </a:r>
          </a:p>
          <a:p>
            <a:pPr marL="342900" indent="-342900" algn="just">
              <a:buAutoNum type="arabicPeriod"/>
            </a:pPr>
            <a:r>
              <a:rPr lang="en-US" sz="1800" dirty="0"/>
              <a:t>In order to work with a control inside the controller, we need to obtain object of that control. To obtain the control object we must not use the </a:t>
            </a:r>
            <a:r>
              <a:rPr lang="en-US" sz="1800" b="1" strike="sngStrike" dirty="0">
                <a:solidFill>
                  <a:srgbClr val="C00000"/>
                </a:solidFill>
              </a:rPr>
              <a:t>document.getElementById </a:t>
            </a:r>
            <a:r>
              <a:rPr lang="en-US" sz="1800" dirty="0"/>
              <a:t>because it will give the object of HTML control not the object of UI5 control.</a:t>
            </a:r>
          </a:p>
          <a:p>
            <a:pPr marL="342900" indent="-342900" algn="just">
              <a:buFont typeface="+mj-lt"/>
              <a:buAutoNum type="arabicPeriod"/>
            </a:pPr>
            <a:r>
              <a:rPr lang="en-US" sz="1800" dirty="0"/>
              <a:t>To obtain UI5 element object, we need to first get View Object,</a:t>
            </a:r>
          </a:p>
          <a:p>
            <a:pPr marL="952393" lvl="1" indent="-342900" algn="just">
              <a:buAutoNum type="arabicPeriod"/>
            </a:pPr>
            <a:r>
              <a:rPr lang="en-US" sz="1800" dirty="0"/>
              <a:t>We will obtain the view object inside the controller using </a:t>
            </a:r>
            <a:r>
              <a:rPr lang="en-US" sz="1800" b="1" i="1" dirty="0"/>
              <a:t>this.getView()</a:t>
            </a:r>
          </a:p>
          <a:p>
            <a:pPr marL="952393" lvl="1" indent="-342900" algn="just">
              <a:buAutoNum type="arabicPeriod"/>
            </a:pPr>
            <a:r>
              <a:rPr lang="en-US" sz="1800" dirty="0"/>
              <a:t>‘</a:t>
            </a:r>
            <a:r>
              <a:rPr lang="en-US" sz="1800" b="1" dirty="0"/>
              <a:t>this</a:t>
            </a:r>
            <a:r>
              <a:rPr lang="en-US" sz="1800" dirty="0"/>
              <a:t>’ is the object of my current class, so inside controller it will point to current class</a:t>
            </a:r>
          </a:p>
          <a:p>
            <a:pPr marL="952393" lvl="1" indent="-342900" algn="just">
              <a:buAutoNum type="arabicPeriod"/>
            </a:pPr>
            <a:r>
              <a:rPr lang="en-US" sz="1800" dirty="0"/>
              <a:t>We can now obtain the object of the control using </a:t>
            </a:r>
            <a:r>
              <a:rPr lang="en-US" sz="1800" b="1" dirty="0"/>
              <a:t>this.getView().byId(</a:t>
            </a:r>
            <a:r>
              <a:rPr lang="en-US" sz="1800" dirty="0"/>
              <a:t>controlId</a:t>
            </a:r>
            <a:r>
              <a:rPr lang="en-US" sz="1800" b="1" dirty="0"/>
              <a:t>)</a:t>
            </a:r>
            <a:endParaRPr lang="en-US" dirty="0"/>
          </a:p>
          <a:p>
            <a:pPr marL="342900" indent="-342900" algn="just">
              <a:buFont typeface="+mj-lt"/>
              <a:buAutoNum type="arabicPeriod"/>
            </a:pPr>
            <a:r>
              <a:rPr lang="en-US" sz="1800" dirty="0"/>
              <a:t>For every event in UI5, we have </a:t>
            </a:r>
            <a:r>
              <a:rPr lang="en-US" sz="1800" b="1" dirty="0" err="1"/>
              <a:t>attachEvent</a:t>
            </a:r>
            <a:r>
              <a:rPr lang="en-US" sz="1800" b="1" dirty="0"/>
              <a:t>, </a:t>
            </a:r>
            <a:r>
              <a:rPr lang="en-US" sz="1800" b="1" dirty="0" err="1"/>
              <a:t>detachEvent</a:t>
            </a:r>
            <a:r>
              <a:rPr lang="en-US" sz="1800" b="1" dirty="0"/>
              <a:t>, fireEvent</a:t>
            </a:r>
            <a:r>
              <a:rPr lang="en-US" sz="1800" dirty="0"/>
              <a:t> methods as well, which can be used to link, delink and trigger event programmatically.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dirty="0">
                <a:latin typeface="Cooper Black" panose="0208090404030B020404" pitchFamily="18" charset="0"/>
              </a:rPr>
              <a:t>Basics of OOPS (Object Oriented Programing)</a:t>
            </a:r>
            <a:endParaRPr lang="en-US"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7" name="Rectangle 36">
            <a:extLst>
              <a:ext uri="{FF2B5EF4-FFF2-40B4-BE49-F238E27FC236}">
                <a16:creationId xmlns:a16="http://schemas.microsoft.com/office/drawing/2014/main" id="{DC21154C-CF77-43FD-A5E3-BD01623DFF2B}"/>
              </a:ext>
            </a:extLst>
          </p:cNvPr>
          <p:cNvSpPr/>
          <p:nvPr/>
        </p:nvSpPr>
        <p:spPr>
          <a:xfrm>
            <a:off x="888829" y="1771803"/>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PLANE</a:t>
            </a:r>
          </a:p>
          <a:p>
            <a:pPr algn="ctr"/>
            <a:r>
              <a:rPr lang="en-US" sz="1600" dirty="0"/>
              <a:t>+Airline  +Width +Height</a:t>
            </a:r>
          </a:p>
          <a:p>
            <a:pPr algn="ctr"/>
            <a:r>
              <a:rPr lang="en-US" sz="1600" dirty="0"/>
              <a:t>+fly(), +land(), #load()</a:t>
            </a:r>
          </a:p>
        </p:txBody>
      </p:sp>
      <p:sp>
        <p:nvSpPr>
          <p:cNvPr id="38" name="Rectangle 37">
            <a:extLst>
              <a:ext uri="{FF2B5EF4-FFF2-40B4-BE49-F238E27FC236}">
                <a16:creationId xmlns:a16="http://schemas.microsoft.com/office/drawing/2014/main" id="{D8E8386E-ADF6-4107-AEF3-4306A12DE32B}"/>
              </a:ext>
            </a:extLst>
          </p:cNvPr>
          <p:cNvSpPr/>
          <p:nvPr/>
        </p:nvSpPr>
        <p:spPr>
          <a:xfrm>
            <a:off x="888829" y="4506104"/>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PASSENGER PLANE</a:t>
            </a:r>
          </a:p>
          <a:p>
            <a:pPr algn="ctr"/>
            <a:r>
              <a:rPr lang="en-US" sz="1400" dirty="0"/>
              <a:t>+</a:t>
            </a:r>
            <a:r>
              <a:rPr lang="en-US" sz="1400" dirty="0" err="1"/>
              <a:t>no_of_seats</a:t>
            </a:r>
            <a:endParaRPr lang="en-US" sz="1400" dirty="0"/>
          </a:p>
          <a:p>
            <a:pPr algn="ctr"/>
            <a:r>
              <a:rPr lang="en-US" sz="1400" i="1" dirty="0"/>
              <a:t>Load()</a:t>
            </a:r>
          </a:p>
        </p:txBody>
      </p:sp>
      <p:cxnSp>
        <p:nvCxnSpPr>
          <p:cNvPr id="39" name="Straight Arrow Connector 38">
            <a:extLst>
              <a:ext uri="{FF2B5EF4-FFF2-40B4-BE49-F238E27FC236}">
                <a16:creationId xmlns:a16="http://schemas.microsoft.com/office/drawing/2014/main" id="{2ACF44A4-605E-4AE8-9F6D-064D67D222BB}"/>
              </a:ext>
            </a:extLst>
          </p:cNvPr>
          <p:cNvCxnSpPr>
            <a:stCxn id="38" idx="0"/>
            <a:endCxn id="37" idx="2"/>
          </p:cNvCxnSpPr>
          <p:nvPr/>
        </p:nvCxnSpPr>
        <p:spPr>
          <a:xfrm flipV="1">
            <a:off x="2256981" y="3355979"/>
            <a:ext cx="0" cy="1150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85DA014-B6DA-498A-BA29-72E18776445A}"/>
              </a:ext>
            </a:extLst>
          </p:cNvPr>
          <p:cNvSpPr txBox="1"/>
          <p:nvPr/>
        </p:nvSpPr>
        <p:spPr>
          <a:xfrm>
            <a:off x="528789" y="3686401"/>
            <a:ext cx="2304254" cy="461665"/>
          </a:xfrm>
          <a:prstGeom prst="rect">
            <a:avLst/>
          </a:prstGeom>
          <a:noFill/>
        </p:spPr>
        <p:txBody>
          <a:bodyPr wrap="square" rtlCol="0">
            <a:spAutoFit/>
          </a:bodyPr>
          <a:lstStyle/>
          <a:p>
            <a:r>
              <a:rPr lang="en-US" b="1" i="1" dirty="0"/>
              <a:t>inheritance</a:t>
            </a:r>
          </a:p>
        </p:txBody>
      </p:sp>
      <p:sp>
        <p:nvSpPr>
          <p:cNvPr id="41" name="Rectangle 40">
            <a:extLst>
              <a:ext uri="{FF2B5EF4-FFF2-40B4-BE49-F238E27FC236}">
                <a16:creationId xmlns:a16="http://schemas.microsoft.com/office/drawing/2014/main" id="{D4527085-D953-4E8A-A39E-E7B69FCF6016}"/>
              </a:ext>
            </a:extLst>
          </p:cNvPr>
          <p:cNvSpPr/>
          <p:nvPr/>
        </p:nvSpPr>
        <p:spPr>
          <a:xfrm>
            <a:off x="4164515" y="4509120"/>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CARGO PLANE</a:t>
            </a:r>
          </a:p>
          <a:p>
            <a:pPr algn="ctr"/>
            <a:r>
              <a:rPr lang="en-US" sz="1400" dirty="0"/>
              <a:t>+</a:t>
            </a:r>
            <a:r>
              <a:rPr lang="en-US" sz="1400" dirty="0" err="1"/>
              <a:t>cargo_space</a:t>
            </a:r>
            <a:endParaRPr lang="en-US" sz="1400" dirty="0"/>
          </a:p>
          <a:p>
            <a:pPr algn="ctr"/>
            <a:r>
              <a:rPr lang="en-US" sz="1400" i="1" dirty="0"/>
              <a:t>Load()</a:t>
            </a:r>
          </a:p>
        </p:txBody>
      </p:sp>
      <p:cxnSp>
        <p:nvCxnSpPr>
          <p:cNvPr id="42" name="Connector: Elbow 41">
            <a:extLst>
              <a:ext uri="{FF2B5EF4-FFF2-40B4-BE49-F238E27FC236}">
                <a16:creationId xmlns:a16="http://schemas.microsoft.com/office/drawing/2014/main" id="{DB4A73FC-5042-4C6E-9985-6D9BBE302557}"/>
              </a:ext>
            </a:extLst>
          </p:cNvPr>
          <p:cNvCxnSpPr>
            <a:stCxn id="41" idx="0"/>
            <a:endCxn id="37" idx="2"/>
          </p:cNvCxnSpPr>
          <p:nvPr/>
        </p:nvCxnSpPr>
        <p:spPr>
          <a:xfrm rot="16200000" flipV="1">
            <a:off x="3318254" y="2294707"/>
            <a:ext cx="1153141" cy="32756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2E81B9E-D3DB-4681-9092-64CD06437B7D}"/>
              </a:ext>
            </a:extLst>
          </p:cNvPr>
          <p:cNvSpPr/>
          <p:nvPr/>
        </p:nvSpPr>
        <p:spPr>
          <a:xfrm>
            <a:off x="6412310" y="980728"/>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+passport no +name +nationality</a:t>
            </a:r>
          </a:p>
          <a:p>
            <a:pPr algn="ctr"/>
            <a:r>
              <a:rPr lang="en-US" sz="1400" dirty="0"/>
              <a:t>Walk(), talk(), print_boarding()</a:t>
            </a:r>
          </a:p>
        </p:txBody>
      </p:sp>
      <p:cxnSp>
        <p:nvCxnSpPr>
          <p:cNvPr id="44" name="Connector: Elbow 43">
            <a:extLst>
              <a:ext uri="{FF2B5EF4-FFF2-40B4-BE49-F238E27FC236}">
                <a16:creationId xmlns:a16="http://schemas.microsoft.com/office/drawing/2014/main" id="{C15D4581-E516-4EEC-96CC-89E674CA5370}"/>
              </a:ext>
            </a:extLst>
          </p:cNvPr>
          <p:cNvCxnSpPr>
            <a:cxnSpLocks/>
            <a:stCxn id="46" idx="3"/>
            <a:endCxn id="43" idx="1"/>
          </p:cNvCxnSpPr>
          <p:nvPr/>
        </p:nvCxnSpPr>
        <p:spPr>
          <a:xfrm flipV="1">
            <a:off x="4078188" y="1448780"/>
            <a:ext cx="2334122" cy="53955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03A66B9-B6D6-4D29-BCBB-C21ECF6ECB1F}"/>
              </a:ext>
            </a:extLst>
          </p:cNvPr>
          <p:cNvSpPr txBox="1"/>
          <p:nvPr/>
        </p:nvSpPr>
        <p:spPr>
          <a:xfrm>
            <a:off x="7102524" y="4506103"/>
            <a:ext cx="4982397" cy="1569660"/>
          </a:xfrm>
          <a:prstGeom prst="rect">
            <a:avLst/>
          </a:prstGeom>
          <a:noFill/>
        </p:spPr>
        <p:txBody>
          <a:bodyPr wrap="square" rtlCol="0">
            <a:spAutoFit/>
          </a:bodyPr>
          <a:lstStyle/>
          <a:p>
            <a:r>
              <a:rPr lang="en-US" sz="1600" dirty="0"/>
              <a:t>Association (relation between classes which are not of same group of family)</a:t>
            </a:r>
          </a:p>
          <a:p>
            <a:r>
              <a:rPr lang="en-US" sz="1600" b="1" dirty="0"/>
              <a:t>1. Aggregation – </a:t>
            </a:r>
            <a:r>
              <a:rPr lang="en-US" sz="1600" dirty="0"/>
              <a:t>lose coupling, both objects can function independently, SHOULD have relation</a:t>
            </a:r>
            <a:endParaRPr lang="en-US" sz="1600" b="1" dirty="0"/>
          </a:p>
          <a:p>
            <a:r>
              <a:rPr lang="en-US" sz="1600" b="1" dirty="0"/>
              <a:t>2. Composition – </a:t>
            </a:r>
            <a:r>
              <a:rPr lang="en-US" sz="1600" dirty="0"/>
              <a:t>tight coupling, both cannot function independently, MUST have relation</a:t>
            </a:r>
            <a:endParaRPr lang="en-US" sz="1600" b="1" dirty="0"/>
          </a:p>
        </p:txBody>
      </p:sp>
      <p:sp>
        <p:nvSpPr>
          <p:cNvPr id="46" name="Flowchart: Decision 45">
            <a:extLst>
              <a:ext uri="{FF2B5EF4-FFF2-40B4-BE49-F238E27FC236}">
                <a16:creationId xmlns:a16="http://schemas.microsoft.com/office/drawing/2014/main" id="{22580FA0-7FA1-4987-B10F-451D2BA7A375}"/>
              </a:ext>
            </a:extLst>
          </p:cNvPr>
          <p:cNvSpPr/>
          <p:nvPr/>
        </p:nvSpPr>
        <p:spPr>
          <a:xfrm>
            <a:off x="3625133" y="1771803"/>
            <a:ext cx="453055" cy="433062"/>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D8693B5-53B4-4DB6-B8A7-6FD359D145A8}"/>
              </a:ext>
            </a:extLst>
          </p:cNvPr>
          <p:cNvSpPr/>
          <p:nvPr/>
        </p:nvSpPr>
        <p:spPr>
          <a:xfrm>
            <a:off x="6412310" y="2505229"/>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ENGINE, WINGS</a:t>
            </a:r>
          </a:p>
          <a:p>
            <a:pPr algn="ctr"/>
            <a:r>
              <a:rPr lang="en-US" sz="1400" dirty="0"/>
              <a:t>+capacity, +speed, +color</a:t>
            </a:r>
          </a:p>
          <a:p>
            <a:pPr algn="ctr"/>
            <a:endParaRPr lang="en-US" sz="1400" dirty="0"/>
          </a:p>
        </p:txBody>
      </p:sp>
      <p:sp>
        <p:nvSpPr>
          <p:cNvPr id="48" name="Flowchart: Decision 47">
            <a:extLst>
              <a:ext uri="{FF2B5EF4-FFF2-40B4-BE49-F238E27FC236}">
                <a16:creationId xmlns:a16="http://schemas.microsoft.com/office/drawing/2014/main" id="{13C7D132-A91F-42CD-929B-70B2033955D6}"/>
              </a:ext>
            </a:extLst>
          </p:cNvPr>
          <p:cNvSpPr/>
          <p:nvPr/>
        </p:nvSpPr>
        <p:spPr>
          <a:xfrm>
            <a:off x="3625133" y="2402377"/>
            <a:ext cx="453055" cy="433062"/>
          </a:xfrm>
          <a:prstGeom prst="flowChartDecisi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B38214F3-9CBC-4252-9077-C4211C2F4A0D}"/>
              </a:ext>
            </a:extLst>
          </p:cNvPr>
          <p:cNvCxnSpPr>
            <a:stCxn id="48" idx="3"/>
            <a:endCxn id="47" idx="1"/>
          </p:cNvCxnSpPr>
          <p:nvPr/>
        </p:nvCxnSpPr>
        <p:spPr>
          <a:xfrm>
            <a:off x="4078188" y="2618908"/>
            <a:ext cx="2334122" cy="35437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0789496-57F2-4C86-AA6C-579A400C1095}"/>
              </a:ext>
            </a:extLst>
          </p:cNvPr>
          <p:cNvSpPr txBox="1"/>
          <p:nvPr/>
        </p:nvSpPr>
        <p:spPr>
          <a:xfrm>
            <a:off x="4510236" y="1124744"/>
            <a:ext cx="1266279" cy="461665"/>
          </a:xfrm>
          <a:prstGeom prst="rect">
            <a:avLst/>
          </a:prstGeom>
          <a:noFill/>
        </p:spPr>
        <p:txBody>
          <a:bodyPr wrap="square" rtlCol="0">
            <a:spAutoFit/>
          </a:bodyPr>
          <a:lstStyle/>
          <a:p>
            <a:r>
              <a:rPr lang="en-US" sz="2400" dirty="0"/>
              <a:t>0..n</a:t>
            </a:r>
          </a:p>
        </p:txBody>
      </p:sp>
    </p:spTree>
    <p:extLst>
      <p:ext uri="{BB962C8B-B14F-4D97-AF65-F5344CB8AC3E}">
        <p14:creationId xmlns:p14="http://schemas.microsoft.com/office/powerpoint/2010/main" val="1008716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Input Field and Button Together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an Input field in the view.</a:t>
            </a:r>
          </a:p>
          <a:p>
            <a:pPr marL="285750" indent="-285750">
              <a:buFont typeface="Wingdings" panose="05000000000000000000" pitchFamily="2" charset="2"/>
              <a:buChar char="§"/>
            </a:pPr>
            <a:r>
              <a:rPr lang="en-US" dirty="0"/>
              <a:t>On press of the button whatever is written in the input field will be displayed in the alert message.</a:t>
            </a:r>
          </a:p>
          <a:p>
            <a:endParaRPr lang="en-US" dirty="0"/>
          </a:p>
          <a:p>
            <a:r>
              <a:rPr lang="en-US" dirty="0"/>
              <a:t>Code Link:- </a:t>
            </a:r>
          </a:p>
          <a:p>
            <a:pPr marL="285750" indent="-285750">
              <a:buFontTx/>
              <a:buChar char="-"/>
            </a:pPr>
            <a:r>
              <a:rPr lang="en-US" dirty="0">
                <a:hlinkClick r:id="rId3"/>
              </a:rPr>
              <a:t>Main.view.js</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DD21C18-749C-9E8D-A749-A4AB04C01779}"/>
              </a:ext>
            </a:extLst>
          </p:cNvPr>
          <p:cNvPicPr>
            <a:picLocks noChangeAspect="1"/>
          </p:cNvPicPr>
          <p:nvPr/>
        </p:nvPicPr>
        <p:blipFill>
          <a:blip r:embed="rId5"/>
          <a:stretch>
            <a:fillRect/>
          </a:stretch>
        </p:blipFill>
        <p:spPr>
          <a:xfrm>
            <a:off x="3389244" y="1828914"/>
            <a:ext cx="8216348" cy="18383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596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Concept of control Hierarchy tells us about how the SAP UI5 Controls are structure </a:t>
            </a:r>
            <a:r>
              <a:rPr lang="en-US" u="sng" dirty="0"/>
              <a:t>on the basis of the object oriented Paradigm.</a:t>
            </a:r>
          </a:p>
          <a:p>
            <a:r>
              <a:rPr lang="en-US" b="1" dirty="0">
                <a:solidFill>
                  <a:schemeClr val="bg2">
                    <a:lumMod val="25000"/>
                  </a:schemeClr>
                </a:solidFill>
              </a:rPr>
              <a:t>Note</a:t>
            </a:r>
            <a:r>
              <a:rPr lang="en-US" dirty="0">
                <a:solidFill>
                  <a:schemeClr val="bg2">
                    <a:lumMod val="25000"/>
                  </a:schemeClr>
                </a:solidFill>
              </a:rPr>
              <a:t>:- Whenever we see a control, and if we are unable to find a property, association, event or function in that class, </a:t>
            </a:r>
            <a:r>
              <a:rPr lang="en-US" b="1" u="sng" dirty="0">
                <a:solidFill>
                  <a:schemeClr val="bg2">
                    <a:lumMod val="25000"/>
                  </a:schemeClr>
                </a:solidFill>
              </a:rPr>
              <a:t>check its parent class</a:t>
            </a:r>
            <a:r>
              <a:rPr lang="en-US" dirty="0">
                <a:solidFill>
                  <a:schemeClr val="bg2">
                    <a:lumMod val="25000"/>
                  </a:schemeClr>
                </a:solidFill>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356216" y="2168938"/>
            <a:ext cx="8090477" cy="3886755"/>
            <a:chOff x="816185" y="1310471"/>
            <a:chExt cx="8090477" cy="3886755"/>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3799489"/>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3824608"/>
              <a:ext cx="172819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34701" y="3803278"/>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4611672"/>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328664"/>
              <a:ext cx="0" cy="283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2778273"/>
              <a:ext cx="3888432" cy="50405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21801" y="2568801"/>
              <a:ext cx="517160"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9165" y="2655654"/>
              <a:ext cx="520949" cy="1774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282329"/>
              <a:ext cx="0" cy="542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066477"/>
              <a:ext cx="3888432" cy="50405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570533"/>
              <a:ext cx="0" cy="20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25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23424" y="3826890"/>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322486" y="4693170"/>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322486" y="4078918"/>
              <a:ext cx="485114" cy="866280"/>
            </a:xfrm>
            <a:prstGeom prst="bentConnector5">
              <a:avLst>
                <a:gd name="adj1" fmla="val -47123"/>
                <a:gd name="adj2" fmla="val 50000"/>
                <a:gd name="adj3" fmla="val 147123"/>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11721" y="1823098"/>
              <a:ext cx="544561" cy="34630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6A8825C4-32EB-4A72-B299-685FD33E4244}"/>
              </a:ext>
            </a:extLst>
          </p:cNvPr>
          <p:cNvSpPr/>
          <p:nvPr/>
        </p:nvSpPr>
        <p:spPr>
          <a:xfrm>
            <a:off x="7873328" y="4657956"/>
            <a:ext cx="307327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sap.ui.layout.form</a:t>
            </a:r>
          </a:p>
        </p:txBody>
      </p:sp>
      <p:cxnSp>
        <p:nvCxnSpPr>
          <p:cNvPr id="28" name="Connector: Elbow 27">
            <a:extLst>
              <a:ext uri="{FF2B5EF4-FFF2-40B4-BE49-F238E27FC236}">
                <a16:creationId xmlns:a16="http://schemas.microsoft.com/office/drawing/2014/main" id="{1C0AA9C8-2109-433C-8B5C-F1E1E22EC09B}"/>
              </a:ext>
            </a:extLst>
          </p:cNvPr>
          <p:cNvCxnSpPr>
            <a:stCxn id="27" idx="2"/>
          </p:cNvCxnSpPr>
          <p:nvPr/>
        </p:nvCxnSpPr>
        <p:spPr>
          <a:xfrm rot="16200000" flipH="1">
            <a:off x="9417684" y="515429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3AB5B2D-1806-46F9-8BC2-56242C6F5A90}"/>
              </a:ext>
            </a:extLst>
          </p:cNvPr>
          <p:cNvSpPr/>
          <p:nvPr/>
        </p:nvSpPr>
        <p:spPr>
          <a:xfrm>
            <a:off x="9099480" y="5567957"/>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SimpleForm</a:t>
            </a:r>
          </a:p>
        </p:txBody>
      </p:sp>
      <p:cxnSp>
        <p:nvCxnSpPr>
          <p:cNvPr id="30" name="Connector: Elbow 29">
            <a:extLst>
              <a:ext uri="{FF2B5EF4-FFF2-40B4-BE49-F238E27FC236}">
                <a16:creationId xmlns:a16="http://schemas.microsoft.com/office/drawing/2014/main" id="{6DAE339B-A5E3-4870-BB4D-5C49CB803580}"/>
              </a:ext>
            </a:extLst>
          </p:cNvPr>
          <p:cNvCxnSpPr>
            <a:cxnSpLocks/>
          </p:cNvCxnSpPr>
          <p:nvPr/>
        </p:nvCxnSpPr>
        <p:spPr>
          <a:xfrm>
            <a:off x="6438448" y="4411015"/>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86EFB306-949F-4565-A7E9-76BC03FED221}"/>
              </a:ext>
            </a:extLst>
          </p:cNvPr>
          <p:cNvSpPr/>
          <p:nvPr/>
        </p:nvSpPr>
        <p:spPr>
          <a:xfrm rot="16200000">
            <a:off x="5243654" y="913871"/>
            <a:ext cx="642623" cy="10763269"/>
          </a:xfrm>
          <a:prstGeom prst="leftBrace">
            <a:avLst>
              <a:gd name="adj1" fmla="val 8333"/>
              <a:gd name="adj2" fmla="val 4318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B99FC6CD-7B31-4FEE-8BC5-C1AB30E2CDF0}"/>
              </a:ext>
            </a:extLst>
          </p:cNvPr>
          <p:cNvSpPr txBox="1"/>
          <p:nvPr/>
        </p:nvSpPr>
        <p:spPr>
          <a:xfrm>
            <a:off x="3678429" y="6503367"/>
            <a:ext cx="2716614" cy="307777"/>
          </a:xfrm>
          <a:prstGeom prst="rect">
            <a:avLst/>
          </a:prstGeom>
          <a:noFill/>
        </p:spPr>
        <p:txBody>
          <a:bodyPr wrap="square" rtlCol="0">
            <a:spAutoFit/>
          </a:bodyPr>
          <a:lstStyle/>
          <a:p>
            <a:r>
              <a:rPr lang="en-US" sz="1400" b="1" dirty="0"/>
              <a:t>Some Frequently used Controls</a:t>
            </a:r>
          </a:p>
        </p:txBody>
      </p:sp>
    </p:spTree>
    <p:extLst>
      <p:ext uri="{BB962C8B-B14F-4D97-AF65-F5344CB8AC3E}">
        <p14:creationId xmlns:p14="http://schemas.microsoft.com/office/powerpoint/2010/main" val="3826501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12381"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use any control , first we have to </a:t>
            </a:r>
            <a:r>
              <a:rPr lang="en-US" b="1" dirty="0"/>
              <a:t>include controls’ parent class </a:t>
            </a:r>
            <a:r>
              <a:rPr lang="en-US" dirty="0"/>
              <a:t>into the view</a:t>
            </a:r>
          </a:p>
          <a:p>
            <a:pPr lvl="1" algn="just"/>
            <a:r>
              <a:rPr lang="en-US" dirty="0">
                <a:solidFill>
                  <a:srgbClr val="FF0000"/>
                </a:solidFill>
              </a:rPr>
              <a:t>For example</a:t>
            </a:r>
            <a:r>
              <a:rPr lang="en-US" dirty="0"/>
              <a:t>: To use the SimpleForm we have to include its parent class which is </a:t>
            </a:r>
            <a:r>
              <a:rPr lang="en-US" b="1" dirty="0"/>
              <a:t>sap.ui.layout.form</a:t>
            </a:r>
          </a:p>
          <a:p>
            <a:pPr marL="285750" indent="-285750" algn="just">
              <a:buFont typeface="Arial" panose="020B0604020202020204" pitchFamily="34" charset="0"/>
              <a:buChar char="•"/>
            </a:pPr>
            <a:r>
              <a:rPr lang="en-US" dirty="0"/>
              <a:t>The </a:t>
            </a:r>
            <a:r>
              <a:rPr lang="en-US" b="1" dirty="0"/>
              <a:t>namespace</a:t>
            </a:r>
            <a:r>
              <a:rPr lang="en-US" dirty="0"/>
              <a:t> have to given to the parent class </a:t>
            </a:r>
          </a:p>
          <a:p>
            <a:pPr algn="just"/>
            <a:r>
              <a:rPr lang="en-US" dirty="0"/>
              <a:t>         xmlns:</a:t>
            </a:r>
            <a:r>
              <a:rPr lang="en-US" dirty="0">
                <a:highlight>
                  <a:srgbClr val="FFFF00"/>
                </a:highlight>
              </a:rPr>
              <a:t>f</a:t>
            </a:r>
            <a:r>
              <a:rPr lang="en-US" dirty="0"/>
              <a:t>=“sap.ui.layout.form”</a:t>
            </a:r>
          </a:p>
          <a:p>
            <a:pPr marL="285750" indent="-285750" algn="just">
              <a:buFont typeface="Arial" panose="020B0604020202020204" pitchFamily="34" charset="0"/>
              <a:buChar char="•"/>
            </a:pPr>
            <a:r>
              <a:rPr lang="en-US" dirty="0"/>
              <a:t>When we use the aggregation of any control </a:t>
            </a:r>
            <a:r>
              <a:rPr lang="en-US" b="1" dirty="0"/>
              <a:t>same namespace will follow by the aggregation as parent.</a:t>
            </a:r>
          </a:p>
          <a:p>
            <a:pPr marL="285750" indent="-285750" algn="just">
              <a:buFont typeface="Arial" panose="020B0604020202020204" pitchFamily="34" charset="0"/>
              <a:buChar char="•"/>
            </a:pPr>
            <a:r>
              <a:rPr lang="en-US" dirty="0"/>
              <a:t>The </a:t>
            </a:r>
            <a:r>
              <a:rPr lang="en-US" b="1" dirty="0"/>
              <a:t>control name </a:t>
            </a:r>
            <a:r>
              <a:rPr lang="en-US" dirty="0"/>
              <a:t>must start with </a:t>
            </a:r>
            <a:r>
              <a:rPr lang="en-US" b="1" dirty="0"/>
              <a:t>capital letter </a:t>
            </a:r>
            <a:r>
              <a:rPr lang="en-US" dirty="0"/>
              <a:t>and the </a:t>
            </a:r>
            <a:r>
              <a:rPr lang="en-US" b="1" dirty="0"/>
              <a:t>aggregation name </a:t>
            </a:r>
            <a:r>
              <a:rPr lang="en-US" dirty="0"/>
              <a:t>starts with </a:t>
            </a:r>
            <a:r>
              <a:rPr lang="en-US" b="1" dirty="0"/>
              <a:t>small letter.</a:t>
            </a:r>
          </a:p>
          <a:p>
            <a:pPr marL="285750" indent="-285750" algn="just">
              <a:buFont typeface="Arial" panose="020B0604020202020204" pitchFamily="34" charset="0"/>
              <a:buChar char="•"/>
            </a:pPr>
            <a:r>
              <a:rPr lang="en-US" dirty="0"/>
              <a:t>We have to check which control will aggregate to the control itself, if the aggregate control is the Control class or element class we can pass any of their child class to the aggregation.</a:t>
            </a:r>
            <a:r>
              <a:rPr lang="en-US" b="1" dirty="0"/>
              <a:t> </a:t>
            </a:r>
          </a:p>
          <a:p>
            <a:pPr algn="just"/>
            <a:r>
              <a:rPr lang="en-US" b="1" dirty="0"/>
              <a:t>             </a:t>
            </a:r>
            <a:r>
              <a:rPr lang="en-US" dirty="0"/>
              <a:t>for example: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2F31862-F391-47E5-8943-B9CFB0DBFEFC}"/>
              </a:ext>
            </a:extLst>
          </p:cNvPr>
          <p:cNvPicPr>
            <a:picLocks noChangeAspect="1"/>
          </p:cNvPicPr>
          <p:nvPr/>
        </p:nvPicPr>
        <p:blipFill>
          <a:blip r:embed="rId3"/>
          <a:stretch>
            <a:fillRect/>
          </a:stretch>
        </p:blipFill>
        <p:spPr>
          <a:xfrm>
            <a:off x="9310152" y="896528"/>
            <a:ext cx="2428875" cy="12834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43429F6E-CEC1-4B3E-968E-CF0DE946B239}"/>
              </a:ext>
            </a:extLst>
          </p:cNvPr>
          <p:cNvPicPr>
            <a:picLocks noChangeAspect="1"/>
          </p:cNvPicPr>
          <p:nvPr/>
        </p:nvPicPr>
        <p:blipFill>
          <a:blip r:embed="rId4"/>
          <a:stretch>
            <a:fillRect/>
          </a:stretch>
        </p:blipFill>
        <p:spPr>
          <a:xfrm>
            <a:off x="948167" y="4356378"/>
            <a:ext cx="3192905" cy="1137327"/>
          </a:xfrm>
          <a:prstGeom prst="rect">
            <a:avLst/>
          </a:prstGeom>
        </p:spPr>
      </p:pic>
      <p:cxnSp>
        <p:nvCxnSpPr>
          <p:cNvPr id="12" name="Straight Arrow Connector 11">
            <a:extLst>
              <a:ext uri="{FF2B5EF4-FFF2-40B4-BE49-F238E27FC236}">
                <a16:creationId xmlns:a16="http://schemas.microsoft.com/office/drawing/2014/main" id="{A4FFD411-8929-4F9A-A6D0-EFEE2BC9EE4B}"/>
              </a:ext>
            </a:extLst>
          </p:cNvPr>
          <p:cNvCxnSpPr>
            <a:cxnSpLocks/>
            <a:stCxn id="15" idx="1"/>
          </p:cNvCxnSpPr>
          <p:nvPr/>
        </p:nvCxnSpPr>
        <p:spPr>
          <a:xfrm flipH="1">
            <a:off x="3483533" y="4941154"/>
            <a:ext cx="1790700" cy="95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C5D4A791-E88C-4450-9768-1BEC661143C4}"/>
              </a:ext>
            </a:extLst>
          </p:cNvPr>
          <p:cNvSpPr txBox="1"/>
          <p:nvPr/>
        </p:nvSpPr>
        <p:spPr>
          <a:xfrm>
            <a:off x="5274233" y="4356378"/>
            <a:ext cx="2563481" cy="1169551"/>
          </a:xfrm>
          <a:prstGeom prst="rect">
            <a:avLst/>
          </a:prstGeom>
          <a:noFill/>
        </p:spPr>
        <p:txBody>
          <a:bodyPr wrap="square" rtlCol="0">
            <a:spAutoFit/>
          </a:bodyPr>
          <a:lstStyle/>
          <a:p>
            <a:pPr algn="just"/>
            <a:r>
              <a:rPr lang="en-US" sz="1400" dirty="0"/>
              <a:t>As the &lt;f:content&gt; extend the element class we can use the &lt;Label&gt; which is also child of element class inside the &lt;f:content&gt; </a:t>
            </a:r>
          </a:p>
        </p:txBody>
      </p:sp>
      <p:pic>
        <p:nvPicPr>
          <p:cNvPr id="10" name="Picture 9">
            <a:extLst>
              <a:ext uri="{FF2B5EF4-FFF2-40B4-BE49-F238E27FC236}">
                <a16:creationId xmlns:a16="http://schemas.microsoft.com/office/drawing/2014/main" id="{F3E3D841-FC28-4965-B948-0B21EFAF80E2}"/>
              </a:ext>
            </a:extLst>
          </p:cNvPr>
          <p:cNvPicPr>
            <a:picLocks noChangeAspect="1"/>
          </p:cNvPicPr>
          <p:nvPr/>
        </p:nvPicPr>
        <p:blipFill>
          <a:blip r:embed="rId5"/>
          <a:stretch>
            <a:fillRect/>
          </a:stretch>
        </p:blipFill>
        <p:spPr>
          <a:xfrm>
            <a:off x="9310152" y="2612571"/>
            <a:ext cx="2428875" cy="1983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3881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b="1" dirty="0"/>
              <a:t>What is XML?</a:t>
            </a:r>
          </a:p>
          <a:p>
            <a:pPr marL="285750" indent="-285750" algn="just">
              <a:buFont typeface="Arial" panose="020B0604020202020204" pitchFamily="34" charset="0"/>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 typeface="Arial" panose="020B0604020202020204" pitchFamily="34" charset="0"/>
              <a:buChar char="•"/>
            </a:pPr>
            <a:r>
              <a:rPr lang="en-US" dirty="0"/>
              <a:t>XML is a tree data structure. Unlike HTML, we can use custom tags. Every programming language must support XML.</a:t>
            </a:r>
          </a:p>
          <a:p>
            <a:pPr marL="285750" indent="-285750" algn="just">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2" name="TextBox 11">
            <a:extLst>
              <a:ext uri="{FF2B5EF4-FFF2-40B4-BE49-F238E27FC236}">
                <a16:creationId xmlns:a16="http://schemas.microsoft.com/office/drawing/2014/main" id="{98B83472-C823-438D-A335-938B01D68937}"/>
              </a:ext>
            </a:extLst>
          </p:cNvPr>
          <p:cNvSpPr txBox="1"/>
          <p:nvPr/>
        </p:nvSpPr>
        <p:spPr>
          <a:xfrm>
            <a:off x="532813" y="4169616"/>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p>
        </p:txBody>
      </p:sp>
      <p:grpSp>
        <p:nvGrpSpPr>
          <p:cNvPr id="13" name="Group 12">
            <a:extLst>
              <a:ext uri="{FF2B5EF4-FFF2-40B4-BE49-F238E27FC236}">
                <a16:creationId xmlns:a16="http://schemas.microsoft.com/office/drawing/2014/main" id="{B18077B9-0731-494B-8381-96B9D13AF57D}"/>
              </a:ext>
            </a:extLst>
          </p:cNvPr>
          <p:cNvGrpSpPr/>
          <p:nvPr/>
        </p:nvGrpSpPr>
        <p:grpSpPr>
          <a:xfrm>
            <a:off x="2437397" y="2257901"/>
            <a:ext cx="6810375" cy="1754326"/>
            <a:chOff x="1125860" y="3501008"/>
            <a:chExt cx="9721080" cy="1512168"/>
          </a:xfrm>
        </p:grpSpPr>
        <p:sp>
          <p:nvSpPr>
            <p:cNvPr id="14" name="Rectangle 13">
              <a:extLst>
                <a:ext uri="{FF2B5EF4-FFF2-40B4-BE49-F238E27FC236}">
                  <a16:creationId xmlns:a16="http://schemas.microsoft.com/office/drawing/2014/main" id="{E13FB919-F899-4872-ABDC-E600C8DAFA48}"/>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15" name="Rectangle 14">
              <a:extLst>
                <a:ext uri="{FF2B5EF4-FFF2-40B4-BE49-F238E27FC236}">
                  <a16:creationId xmlns:a16="http://schemas.microsoft.com/office/drawing/2014/main" id="{94EB4F47-968C-4A1F-BF60-A02C7C3A6FE6}"/>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6" name="Arrow: Right 15">
              <a:extLst>
                <a:ext uri="{FF2B5EF4-FFF2-40B4-BE49-F238E27FC236}">
                  <a16:creationId xmlns:a16="http://schemas.microsoft.com/office/drawing/2014/main" id="{13DC4E90-D43D-48AB-9551-DFC63757EAE4}"/>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7" name="Arrow: Left 16">
              <a:extLst>
                <a:ext uri="{FF2B5EF4-FFF2-40B4-BE49-F238E27FC236}">
                  <a16:creationId xmlns:a16="http://schemas.microsoft.com/office/drawing/2014/main" id="{1956C7D1-48A1-4088-A498-C40EFBC6EE46}"/>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4" name="TextBox 3">
            <a:extLst>
              <a:ext uri="{FF2B5EF4-FFF2-40B4-BE49-F238E27FC236}">
                <a16:creationId xmlns:a16="http://schemas.microsoft.com/office/drawing/2014/main" id="{5FF6F524-6FDC-40B4-B2DC-B456F77842EC}"/>
              </a:ext>
            </a:extLst>
          </p:cNvPr>
          <p:cNvSpPr txBox="1"/>
          <p:nvPr/>
        </p:nvSpPr>
        <p:spPr>
          <a:xfrm>
            <a:off x="7562960" y="4272532"/>
            <a:ext cx="3915362" cy="286232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solidFill>
                  <a:schemeClr val="tx1"/>
                </a:solidFill>
              </a:rPr>
              <a:t>Why XML View is better than other Views?</a:t>
            </a:r>
          </a:p>
          <a:p>
            <a:pPr marL="285750" indent="-285750">
              <a:buFont typeface="Arial" panose="020B0604020202020204" pitchFamily="34" charset="0"/>
              <a:buChar char="•"/>
            </a:pPr>
            <a:r>
              <a:rPr lang="en-US" dirty="0">
                <a:solidFill>
                  <a:schemeClr val="tx1"/>
                </a:solidFill>
              </a:rPr>
              <a:t>It is industry Standard.</a:t>
            </a:r>
          </a:p>
          <a:p>
            <a:pPr marL="285750" indent="-285750">
              <a:buFont typeface="Arial" panose="020B0604020202020204" pitchFamily="34" charset="0"/>
              <a:buChar char="•"/>
            </a:pPr>
            <a:r>
              <a:rPr lang="en-US" dirty="0">
                <a:solidFill>
                  <a:schemeClr val="tx1"/>
                </a:solidFill>
              </a:rPr>
              <a:t>XML handles the control id properly</a:t>
            </a:r>
          </a:p>
          <a:p>
            <a:pPr marL="285750" indent="-285750">
              <a:buFont typeface="Arial" panose="020B0604020202020204" pitchFamily="34" charset="0"/>
              <a:buChar char="•"/>
            </a:pPr>
            <a:r>
              <a:rPr lang="en-US" dirty="0">
                <a:solidFill>
                  <a:schemeClr val="tx1"/>
                </a:solidFill>
              </a:rPr>
              <a:t>XML rendering is faster </a:t>
            </a:r>
          </a:p>
          <a:p>
            <a:pPr marL="285750" indent="-285750">
              <a:buFont typeface="Arial" panose="020B0604020202020204" pitchFamily="34" charset="0"/>
              <a:buChar char="•"/>
            </a:pPr>
            <a:r>
              <a:rPr lang="en-US" dirty="0">
                <a:solidFill>
                  <a:schemeClr val="tx1"/>
                </a:solidFill>
              </a:rPr>
              <a:t>XML properly follows the MVC </a:t>
            </a:r>
          </a:p>
          <a:p>
            <a:r>
              <a:rPr lang="en-US" dirty="0">
                <a:solidFill>
                  <a:schemeClr val="tx1"/>
                </a:solidFill>
              </a:rPr>
              <a:t>      Architecture.</a:t>
            </a:r>
          </a:p>
          <a:p>
            <a:pPr marL="285750" indent="-285750">
              <a:buFont typeface="Arial" panose="020B0604020202020204" pitchFamily="34" charset="0"/>
              <a:buChar char="•"/>
            </a:pPr>
            <a:r>
              <a:rPr lang="en-US" dirty="0">
                <a:solidFill>
                  <a:schemeClr val="tx1"/>
                </a:solidFill>
              </a:rPr>
              <a:t>JS view violets the principle of MVC due to which XML views are the preferred choice.</a:t>
            </a:r>
          </a:p>
        </p:txBody>
      </p:sp>
    </p:spTree>
    <p:extLst>
      <p:ext uri="{BB962C8B-B14F-4D97-AF65-F5344CB8AC3E}">
        <p14:creationId xmlns:p14="http://schemas.microsoft.com/office/powerpoint/2010/main" val="1373333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u="sng"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err="1"/>
              <a:t>mvc:</a:t>
            </a:r>
            <a:r>
              <a:rPr lang="en-US" dirty="0" err="1"/>
              <a:t>View</a:t>
            </a:r>
            <a:r>
              <a:rPr lang="en-US" dirty="0"/>
              <a:t> </a:t>
            </a:r>
            <a:r>
              <a:rPr lang="en-US" b="1" dirty="0" err="1"/>
              <a:t>xmlns:mvc</a:t>
            </a:r>
            <a:r>
              <a:rPr lang="en-US" b="1" dirty="0"/>
              <a:t>=“</a:t>
            </a:r>
            <a:r>
              <a:rPr lang="en-US" b="1" dirty="0" err="1"/>
              <a:t>sap.ui.core.mvc</a:t>
            </a:r>
            <a:r>
              <a:rPr lang="en-US" b="1" dirty="0"/>
              <a:t>” </a:t>
            </a:r>
            <a:r>
              <a:rPr lang="en-US" b="1" dirty="0" err="1">
                <a:solidFill>
                  <a:srgbClr val="C00000"/>
                </a:solidFill>
              </a:rPr>
              <a:t>xmlns</a:t>
            </a:r>
            <a:r>
              <a:rPr lang="en-US" b="1" dirty="0"/>
              <a:t>=“</a:t>
            </a:r>
            <a:r>
              <a:rPr lang="en-US" b="1" dirty="0" err="1"/>
              <a:t>sap.m</a:t>
            </a:r>
            <a:r>
              <a:rPr lang="en-US" b="1" dirty="0"/>
              <a:t>” </a:t>
            </a:r>
            <a:r>
              <a:rPr lang="en-US" dirty="0" err="1"/>
              <a:t>controllerName</a:t>
            </a:r>
            <a:r>
              <a:rPr lang="en-US" dirty="0"/>
              <a:t>=“</a:t>
            </a:r>
            <a:r>
              <a:rPr lang="en-US" dirty="0" err="1"/>
              <a:t>pathOfContro</a:t>
            </a:r>
            <a:r>
              <a:rPr lang="en-US" dirty="0"/>
              <a:t>.”&gt;</a:t>
            </a:r>
          </a:p>
          <a:p>
            <a:pPr algn="just"/>
            <a:endParaRPr lang="en-US" dirty="0"/>
          </a:p>
          <a:p>
            <a:r>
              <a:rPr lang="en-US" dirty="0"/>
              <a:t>	&lt;Button text=“Click Me”&gt;&lt;/Button&gt;</a:t>
            </a:r>
          </a:p>
          <a:p>
            <a:endParaRPr lang="en-US" dirty="0"/>
          </a:p>
          <a:p>
            <a:r>
              <a:rPr lang="en-US" dirty="0"/>
              <a:t>&lt;/</a:t>
            </a:r>
            <a:r>
              <a:rPr lang="en-US" b="1" dirty="0" err="1"/>
              <a:t>mvc:</a:t>
            </a:r>
            <a:r>
              <a:rPr lang="en-US" dirty="0" err="1"/>
              <a:t>View</a:t>
            </a:r>
            <a:r>
              <a:rPr lang="en-US" dirty="0"/>
              <a:t>&gt;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our first XML view.</a:t>
            </a:r>
          </a:p>
          <a:p>
            <a:pPr marL="285750" indent="-285750">
              <a:buFont typeface="Wingdings" panose="05000000000000000000" pitchFamily="2" charset="2"/>
              <a:buChar char="§"/>
            </a:pPr>
            <a:r>
              <a:rPr lang="en-US" dirty="0"/>
              <a:t>For that create a new file ‘MyXML.view.xml’ in the view folder of the webapp directory</a:t>
            </a:r>
          </a:p>
          <a:p>
            <a:pPr marL="285750" indent="-285750">
              <a:buFont typeface="Wingdings" panose="05000000000000000000" pitchFamily="2" charset="2"/>
              <a:buChar char="§"/>
            </a:pPr>
            <a:r>
              <a:rPr lang="en-US" dirty="0"/>
              <a:t>Then add the View code to this file and save. It will show a button on the screen.</a:t>
            </a:r>
          </a:p>
          <a:p>
            <a:endParaRPr lang="en-US" dirty="0"/>
          </a:p>
          <a:p>
            <a:r>
              <a:rPr lang="en-US" dirty="0"/>
              <a:t>Code Link:- </a:t>
            </a:r>
          </a:p>
          <a:p>
            <a:pPr marL="285750" indent="-285750">
              <a:buFontTx/>
              <a:buChar char="-"/>
            </a:pPr>
            <a:r>
              <a:rPr lang="en-US" dirty="0">
                <a:hlinkClick r:id="rId3"/>
              </a:rPr>
              <a:t>index.html</a:t>
            </a:r>
            <a:endParaRPr lang="en-US" dirty="0"/>
          </a:p>
          <a:p>
            <a:pPr marL="285750" indent="-285750">
              <a:buFontTx/>
              <a:buChar char="-"/>
            </a:pPr>
            <a:r>
              <a:rPr lang="en-US" dirty="0">
                <a:hlinkClick r:id="rId4"/>
              </a:rPr>
              <a:t>MyXML.view.xml</a:t>
            </a:r>
            <a:endParaRPr lang="en-US" dirty="0"/>
          </a:p>
          <a:p>
            <a:pPr marL="285750" indent="-285750">
              <a:buFontTx/>
              <a:buChar char="-"/>
            </a:pPr>
            <a:r>
              <a:rPr lang="en-US" dirty="0">
                <a:hlinkClick r:id="rId5"/>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712BEE7-7881-FD40-BE05-808F6F0C971E}"/>
              </a:ext>
            </a:extLst>
          </p:cNvPr>
          <p:cNvPicPr>
            <a:picLocks noChangeAspect="1"/>
          </p:cNvPicPr>
          <p:nvPr/>
        </p:nvPicPr>
        <p:blipFill>
          <a:blip r:embed="rId6"/>
          <a:stretch>
            <a:fillRect/>
          </a:stretch>
        </p:blipFill>
        <p:spPr>
          <a:xfrm>
            <a:off x="5001736" y="2818146"/>
            <a:ext cx="6737291" cy="32946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8669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Simple Form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a Simple form control in the View.</a:t>
            </a:r>
          </a:p>
          <a:p>
            <a:pPr marL="285750" indent="-285750">
              <a:buFont typeface="Wingdings" panose="05000000000000000000" pitchFamily="2" charset="2"/>
              <a:buChar char="§"/>
            </a:pPr>
            <a:r>
              <a:rPr lang="en-US" dirty="0"/>
              <a:t>Along with that we will add a button below the Simple form and on press of that button change the value of one field in the Simple form.</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Main.view.xml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54951E5-CDC2-4748-AADC-582AA1E872C2}"/>
              </a:ext>
            </a:extLst>
          </p:cNvPr>
          <p:cNvPicPr>
            <a:picLocks noChangeAspect="1"/>
          </p:cNvPicPr>
          <p:nvPr/>
        </p:nvPicPr>
        <p:blipFill>
          <a:blip r:embed="rId5"/>
          <a:stretch>
            <a:fillRect/>
          </a:stretch>
        </p:blipFill>
        <p:spPr>
          <a:xfrm>
            <a:off x="5674480" y="2577490"/>
            <a:ext cx="5748926" cy="3920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9862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l" fontAlgn="base"/>
            <a:r>
              <a:rPr lang="en-US" dirty="0">
                <a:solidFill>
                  <a:srgbClr val="202124"/>
                </a:solidFill>
              </a:rPr>
              <a:t>Models are the Object of the data. It contains all the data related to the application .</a:t>
            </a:r>
            <a:endParaRPr lang="en-US" b="0" i="0" dirty="0">
              <a:solidFill>
                <a:srgbClr val="202124"/>
              </a:solidFill>
              <a:effectLst/>
            </a:endParaRPr>
          </a:p>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algn="l" fontAlgn="base"/>
            <a:endParaRPr lang="en-US" b="0" i="0" dirty="0">
              <a:solidFill>
                <a:srgbClr val="202124"/>
              </a:solidFill>
              <a:effectLst/>
            </a:endParaRP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636826"/>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
        <p:nvSpPr>
          <p:cNvPr id="3" name="Right Brace 2">
            <a:extLst>
              <a:ext uri="{FF2B5EF4-FFF2-40B4-BE49-F238E27FC236}">
                <a16:creationId xmlns:a16="http://schemas.microsoft.com/office/drawing/2014/main" id="{16AED202-3271-41DB-90A3-10C7C03734C6}"/>
              </a:ext>
            </a:extLst>
          </p:cNvPr>
          <p:cNvSpPr/>
          <p:nvPr/>
        </p:nvSpPr>
        <p:spPr>
          <a:xfrm>
            <a:off x="2247729" y="1992692"/>
            <a:ext cx="323850" cy="714375"/>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677A6586-2246-4AA3-8061-719A5D631DFE}"/>
              </a:ext>
            </a:extLst>
          </p:cNvPr>
          <p:cNvSpPr txBox="1"/>
          <p:nvPr/>
        </p:nvSpPr>
        <p:spPr>
          <a:xfrm>
            <a:off x="2571579" y="2183303"/>
            <a:ext cx="3876619" cy="369332"/>
          </a:xfrm>
          <a:prstGeom prst="rect">
            <a:avLst/>
          </a:prstGeom>
          <a:noFill/>
        </p:spPr>
        <p:txBody>
          <a:bodyPr wrap="square" rtlCol="0">
            <a:spAutoFit/>
          </a:bodyPr>
          <a:lstStyle/>
          <a:p>
            <a:r>
              <a:rPr lang="en-US" dirty="0"/>
              <a:t>These three are the Client side model</a:t>
            </a:r>
          </a:p>
        </p:txBody>
      </p:sp>
      <p:sp>
        <p:nvSpPr>
          <p:cNvPr id="41" name="Right Brace 40">
            <a:extLst>
              <a:ext uri="{FF2B5EF4-FFF2-40B4-BE49-F238E27FC236}">
                <a16:creationId xmlns:a16="http://schemas.microsoft.com/office/drawing/2014/main" id="{19C5B715-A161-413C-BCC4-414C3CD7F669}"/>
              </a:ext>
            </a:extLst>
          </p:cNvPr>
          <p:cNvSpPr/>
          <p:nvPr/>
        </p:nvSpPr>
        <p:spPr>
          <a:xfrm>
            <a:off x="2266779" y="1354400"/>
            <a:ext cx="266529" cy="38290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F1AF677A-65F0-493E-944F-074894B2CDF0}"/>
              </a:ext>
            </a:extLst>
          </p:cNvPr>
          <p:cNvSpPr txBox="1"/>
          <p:nvPr/>
        </p:nvSpPr>
        <p:spPr>
          <a:xfrm>
            <a:off x="2601373" y="1354400"/>
            <a:ext cx="1936950" cy="369332"/>
          </a:xfrm>
          <a:prstGeom prst="rect">
            <a:avLst/>
          </a:prstGeom>
          <a:noFill/>
        </p:spPr>
        <p:txBody>
          <a:bodyPr wrap="square" rtlCol="0">
            <a:spAutoFit/>
          </a:bodyPr>
          <a:lstStyle/>
          <a:p>
            <a:r>
              <a:rPr lang="en-US" dirty="0"/>
              <a:t>Server Side Model</a:t>
            </a:r>
          </a:p>
        </p:txBody>
      </p:sp>
    </p:spTree>
    <p:extLst>
      <p:ext uri="{BB962C8B-B14F-4D97-AF65-F5344CB8AC3E}">
        <p14:creationId xmlns:p14="http://schemas.microsoft.com/office/powerpoint/2010/main" val="229867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02707" y="730029"/>
            <a:ext cx="5353730" cy="5909310"/>
          </a:xfrm>
          <a:prstGeom prst="rect">
            <a:avLst/>
          </a:prstGeom>
          <a:noFill/>
        </p:spPr>
        <p:txBody>
          <a:bodyPr wrap="square" rtlCol="0">
            <a:spAutoFit/>
          </a:bodyPr>
          <a:lstStyle/>
          <a:p>
            <a:pPr marL="285750" indent="-285750">
              <a:buClr>
                <a:schemeClr val="dk1"/>
              </a:buClr>
              <a:buSzPts val="1800"/>
              <a:buFont typeface="Arial"/>
              <a:buChar char="•"/>
            </a:pPr>
            <a:r>
              <a:rPr lang="en-US" sz="1400" dirty="0">
                <a:solidFill>
                  <a:schemeClr val="dk1"/>
                </a:solidFill>
                <a:latin typeface="Calibri"/>
                <a:ea typeface="Calibri"/>
                <a:cs typeface="Calibri"/>
              </a:rPr>
              <a:t>Views In SAP UI5</a:t>
            </a:r>
          </a:p>
          <a:p>
            <a:pPr marL="285750" indent="-285750">
              <a:buClr>
                <a:schemeClr val="dk1"/>
              </a:buClr>
              <a:buSzPts val="1800"/>
              <a:buFont typeface="Arial"/>
              <a:buChar char="•"/>
            </a:pPr>
            <a:r>
              <a:rPr lang="en-US" sz="1400" dirty="0">
                <a:solidFill>
                  <a:schemeClr val="dk1"/>
                </a:solidFill>
                <a:latin typeface="Calibri"/>
                <a:ea typeface="Calibri"/>
                <a:cs typeface="Calibri"/>
              </a:rPr>
              <a:t>Initializing JS view</a:t>
            </a:r>
          </a:p>
          <a:p>
            <a:pPr marL="285750" indent="-285750">
              <a:buClr>
                <a:schemeClr val="dk1"/>
              </a:buClr>
              <a:buSzPts val="1800"/>
              <a:buFont typeface="Arial"/>
              <a:buChar char="•"/>
            </a:pPr>
            <a:r>
              <a:rPr lang="en-US" sz="1400" dirty="0">
                <a:solidFill>
                  <a:schemeClr val="dk1"/>
                </a:solidFill>
                <a:latin typeface="Calibri"/>
                <a:ea typeface="Calibri"/>
                <a:cs typeface="Calibri"/>
              </a:rPr>
              <a:t>What is Controller?</a:t>
            </a:r>
          </a:p>
          <a:p>
            <a:pPr marL="285750" indent="-285750">
              <a:buClr>
                <a:schemeClr val="dk1"/>
              </a:buClr>
              <a:buSzPts val="1800"/>
              <a:buFont typeface="Arial"/>
              <a:buChar char="•"/>
            </a:pPr>
            <a:r>
              <a:rPr lang="en-US" sz="1400" dirty="0">
                <a:solidFill>
                  <a:schemeClr val="dk1"/>
                </a:solidFill>
                <a:latin typeface="Calibri"/>
                <a:ea typeface="Calibri"/>
                <a:cs typeface="Calibri"/>
              </a:rPr>
              <a:t>Structure of controller</a:t>
            </a:r>
          </a:p>
          <a:p>
            <a:pPr marL="285750" indent="-285750">
              <a:buClr>
                <a:schemeClr val="dk1"/>
              </a:buClr>
              <a:buSzPts val="1800"/>
              <a:buFont typeface="Arial"/>
              <a:buChar char="•"/>
            </a:pPr>
            <a:r>
              <a:rPr lang="en-US" sz="1400" dirty="0">
                <a:solidFill>
                  <a:schemeClr val="dk1"/>
                </a:solidFill>
                <a:latin typeface="Calibri"/>
                <a:ea typeface="Calibri"/>
                <a:cs typeface="Calibri"/>
              </a:rPr>
              <a:t>Creating our first controller</a:t>
            </a:r>
          </a:p>
          <a:p>
            <a:pPr marL="285750" indent="-285750">
              <a:buClr>
                <a:schemeClr val="dk1"/>
              </a:buClr>
              <a:buSzPts val="1800"/>
              <a:buFont typeface="Arial"/>
              <a:buChar char="•"/>
            </a:pPr>
            <a:r>
              <a:rPr lang="en-US" sz="1400" dirty="0">
                <a:solidFill>
                  <a:schemeClr val="dk1"/>
                </a:solidFill>
                <a:latin typeface="Calibri"/>
                <a:ea typeface="Calibri"/>
                <a:cs typeface="Calibri"/>
              </a:rPr>
              <a:t>How UI5 framework works</a:t>
            </a:r>
          </a:p>
          <a:p>
            <a:pPr marL="285750" indent="-285750">
              <a:buClr>
                <a:schemeClr val="dk1"/>
              </a:buClr>
              <a:buSzPts val="1800"/>
              <a:buFont typeface="Arial"/>
              <a:buChar char="•"/>
            </a:pPr>
            <a:r>
              <a:rPr lang="en-US" sz="1400" dirty="0">
                <a:solidFill>
                  <a:schemeClr val="dk1"/>
                </a:solidFill>
                <a:latin typeface="Calibri"/>
                <a:ea typeface="Calibri"/>
                <a:cs typeface="Calibri"/>
              </a:rPr>
              <a:t>Basics of controller</a:t>
            </a:r>
          </a:p>
          <a:p>
            <a:pPr marL="285750" indent="-285750">
              <a:buClr>
                <a:schemeClr val="dk1"/>
              </a:buClr>
              <a:buSzPts val="1800"/>
              <a:buFont typeface="Arial"/>
              <a:buChar char="•"/>
            </a:pPr>
            <a:r>
              <a:rPr lang="en-US" sz="1400" dirty="0">
                <a:solidFill>
                  <a:schemeClr val="dk1"/>
                </a:solidFill>
                <a:latin typeface="Calibri"/>
                <a:ea typeface="Calibri"/>
                <a:cs typeface="Calibri"/>
              </a:rPr>
              <a:t>Basics of OOPS</a:t>
            </a:r>
          </a:p>
          <a:p>
            <a:pPr marL="285750" indent="-285750">
              <a:buClr>
                <a:schemeClr val="dk1"/>
              </a:buClr>
              <a:buSzPts val="1800"/>
              <a:buFont typeface="Arial"/>
              <a:buChar char="•"/>
            </a:pPr>
            <a:r>
              <a:rPr lang="en-US" sz="1400" dirty="0">
                <a:solidFill>
                  <a:schemeClr val="dk1"/>
                </a:solidFill>
                <a:latin typeface="Calibri"/>
                <a:ea typeface="Calibri"/>
                <a:cs typeface="Calibri"/>
              </a:rPr>
              <a:t>Concept of Control Hierarchy</a:t>
            </a:r>
          </a:p>
          <a:p>
            <a:pPr marL="285750" indent="-285750">
              <a:buClr>
                <a:schemeClr val="dk1"/>
              </a:buClr>
              <a:buSzPts val="1800"/>
              <a:buFont typeface="Arial"/>
              <a:buChar char="•"/>
            </a:pPr>
            <a:r>
              <a:rPr lang="en-US" sz="1400" dirty="0">
                <a:solidFill>
                  <a:schemeClr val="dk1"/>
                </a:solidFill>
                <a:latin typeface="Calibri"/>
                <a:ea typeface="Calibri"/>
                <a:cs typeface="Calibri"/>
              </a:rPr>
              <a:t>XML View</a:t>
            </a:r>
          </a:p>
          <a:p>
            <a:pPr marL="285750" indent="-285750">
              <a:buClr>
                <a:schemeClr val="tx1"/>
              </a:buClr>
              <a:buFont typeface="Arial" panose="020B0604020202020204" pitchFamily="34" charset="0"/>
              <a:buChar char="•"/>
            </a:pPr>
            <a:r>
              <a:rPr lang="en-US" sz="1400" dirty="0"/>
              <a:t>Models in SAP UI5</a:t>
            </a:r>
          </a:p>
          <a:p>
            <a:pPr marL="285750" indent="-285750">
              <a:buClr>
                <a:schemeClr val="tx1"/>
              </a:buClr>
              <a:buFont typeface="Arial" panose="020B0604020202020204" pitchFamily="34" charset="0"/>
              <a:buChar char="•"/>
            </a:pPr>
            <a:r>
              <a:rPr lang="en-US" sz="1400" dirty="0"/>
              <a:t>Steps to Create a Model</a:t>
            </a:r>
          </a:p>
          <a:p>
            <a:pPr marL="285750" indent="-285750">
              <a:buClr>
                <a:schemeClr val="tx1"/>
              </a:buClr>
              <a:buFont typeface="Arial" panose="020B0604020202020204" pitchFamily="34" charset="0"/>
              <a:buChar char="•"/>
            </a:pPr>
            <a:r>
              <a:rPr lang="en-US" sz="1400" dirty="0"/>
              <a:t>Data Binding</a:t>
            </a:r>
          </a:p>
          <a:p>
            <a:pPr marL="285750" indent="-285750">
              <a:buClr>
                <a:schemeClr val="tx1"/>
              </a:buClr>
              <a:buFont typeface="Arial" panose="020B0604020202020204" pitchFamily="34" charset="0"/>
              <a:buChar char="•"/>
            </a:pPr>
            <a:r>
              <a:rPr lang="en-US" sz="1400" dirty="0"/>
              <a:t>Types of Data Binding Syntax</a:t>
            </a:r>
          </a:p>
          <a:p>
            <a:pPr marL="285750" indent="-285750">
              <a:buClr>
                <a:schemeClr val="tx1"/>
              </a:buClr>
              <a:buFont typeface="Arial" panose="020B0604020202020204" pitchFamily="34" charset="0"/>
              <a:buChar char="•"/>
            </a:pPr>
            <a:r>
              <a:rPr lang="en-US" sz="1400" dirty="0"/>
              <a:t>Types of Binding</a:t>
            </a:r>
          </a:p>
          <a:p>
            <a:pPr marL="285750" indent="-285750">
              <a:buClr>
                <a:schemeClr val="tx1"/>
              </a:buClr>
              <a:buFont typeface="Arial" panose="020B0604020202020204" pitchFamily="34" charset="0"/>
              <a:buChar char="•"/>
            </a:pPr>
            <a:r>
              <a:rPr lang="en-US" sz="1400" dirty="0"/>
              <a:t>Hook Methods of Controller</a:t>
            </a:r>
          </a:p>
          <a:p>
            <a:pPr marL="285750" indent="-285750">
              <a:buClr>
                <a:schemeClr val="tx1"/>
              </a:buClr>
              <a:buFont typeface="Arial" panose="020B0604020202020204" pitchFamily="34" charset="0"/>
              <a:buChar char="•"/>
            </a:pPr>
            <a:r>
              <a:rPr lang="en-US" sz="1400" dirty="0"/>
              <a:t>Modularization of model </a:t>
            </a:r>
          </a:p>
          <a:p>
            <a:pPr marL="285750" indent="-285750">
              <a:buClr>
                <a:schemeClr val="tx1"/>
              </a:buClr>
              <a:buFont typeface="Arial" panose="020B0604020202020204" pitchFamily="34" charset="0"/>
              <a:buChar char="•"/>
            </a:pPr>
            <a:r>
              <a:rPr lang="en-US" sz="1400" dirty="0"/>
              <a:t>Binding Modes.</a:t>
            </a:r>
          </a:p>
          <a:p>
            <a:pPr marL="285750" indent="-285750">
              <a:buClr>
                <a:schemeClr val="tx1"/>
              </a:buClr>
              <a:buFont typeface="Arial" panose="020B0604020202020204" pitchFamily="34" charset="0"/>
              <a:buChar char="•"/>
            </a:pPr>
            <a:r>
              <a:rPr lang="en-US" sz="1400" dirty="0"/>
              <a:t>Concept of Named Model</a:t>
            </a:r>
          </a:p>
          <a:p>
            <a:pPr marL="285750" indent="-285750">
              <a:buClr>
                <a:schemeClr val="tx1"/>
              </a:buClr>
              <a:buFont typeface="Arial" panose="020B0604020202020204" pitchFamily="34" charset="0"/>
              <a:buChar char="•"/>
            </a:pPr>
            <a:r>
              <a:rPr lang="en-US" sz="1400" dirty="0"/>
              <a:t>How to create Named Model</a:t>
            </a:r>
          </a:p>
          <a:p>
            <a:pPr marL="285750" indent="-285750">
              <a:buClr>
                <a:schemeClr val="tx1"/>
              </a:buClr>
              <a:buFont typeface="Arial" panose="020B0604020202020204" pitchFamily="34" charset="0"/>
              <a:buChar char="•"/>
            </a:pPr>
            <a:r>
              <a:rPr lang="en-US" sz="1400" dirty="0"/>
              <a:t>Expression Binding</a:t>
            </a:r>
          </a:p>
          <a:p>
            <a:pPr marL="285750" indent="-285750">
              <a:buClr>
                <a:schemeClr val="tx1"/>
              </a:buClr>
              <a:buFont typeface="Arial" panose="020B0604020202020204" pitchFamily="34" charset="0"/>
              <a:buChar char="•"/>
            </a:pPr>
            <a:r>
              <a:rPr lang="en-US" sz="1400" dirty="0"/>
              <a:t>Aggregation Binding</a:t>
            </a:r>
          </a:p>
          <a:p>
            <a:pPr marL="285750" indent="-285750">
              <a:buClr>
                <a:schemeClr val="tx1"/>
              </a:buClr>
              <a:buFont typeface="Arial" panose="020B0604020202020204" pitchFamily="34" charset="0"/>
              <a:buChar char="•"/>
            </a:pPr>
            <a:r>
              <a:rPr lang="en-US" sz="1400" dirty="0"/>
              <a:t>Changing the default Model at run time</a:t>
            </a:r>
          </a:p>
          <a:p>
            <a:pPr marL="285750" indent="-285750">
              <a:buClr>
                <a:schemeClr val="tx1"/>
              </a:buClr>
              <a:buFont typeface="Arial" panose="020B0604020202020204" pitchFamily="34" charset="0"/>
              <a:buChar char="•"/>
            </a:pPr>
            <a:r>
              <a:rPr lang="en-US" sz="1400" dirty="0"/>
              <a:t>Element Binding</a:t>
            </a:r>
          </a:p>
          <a:p>
            <a:pPr marL="285750" indent="-285750">
              <a:buClr>
                <a:schemeClr val="tx1"/>
              </a:buClr>
              <a:buFont typeface="Arial" panose="020B0604020202020204" pitchFamily="34" charset="0"/>
              <a:buChar char="•"/>
            </a:pPr>
            <a:r>
              <a:rPr lang="en-US" sz="1400" dirty="0"/>
              <a:t>Event Object concept </a:t>
            </a:r>
          </a:p>
          <a:p>
            <a:pPr marL="285750" indent="-285750">
              <a:buClr>
                <a:schemeClr val="tx1"/>
              </a:buClr>
              <a:buFont typeface="Arial" panose="020B0604020202020204" pitchFamily="34" charset="0"/>
              <a:buChar char="•"/>
            </a:pPr>
            <a:r>
              <a:rPr lang="en-US" sz="1400" dirty="0"/>
              <a:t>What is Resource Model.</a:t>
            </a:r>
          </a:p>
          <a:p>
            <a:pPr marL="285750" indent="-285750">
              <a:buClr>
                <a:schemeClr val="tx1"/>
              </a:buClr>
              <a:buFont typeface="Arial" panose="020B0604020202020204" pitchFamily="34" charset="0"/>
              <a:buChar char="•"/>
            </a:pPr>
            <a:r>
              <a:rPr lang="en-US" sz="1400" dirty="0"/>
              <a:t>Steps to create a Resource Model.</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766CDE63-668C-4C70-9225-E025FD0C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213453" cy="5866350"/>
          </a:xfrm>
          <a:prstGeom prst="rect">
            <a:avLst/>
          </a:prstGeom>
          <a:noFill/>
        </p:spPr>
        <p:txBody>
          <a:bodyPr wrap="square" rtlCol="0">
            <a:spAutoFit/>
          </a:bodyPr>
          <a:lstStyle/>
          <a:p>
            <a:pPr algn="just">
              <a:lnSpc>
                <a:spcPct val="150000"/>
              </a:lnSpc>
            </a:pPr>
            <a:r>
              <a:rPr lang="en-US" dirty="0"/>
              <a:t>All the models in SAP UI5 are characterized in two different parts:</a:t>
            </a:r>
          </a:p>
          <a:p>
            <a:pPr marL="342900" indent="-342900" algn="just">
              <a:lnSpc>
                <a:spcPct val="150000"/>
              </a:lnSpc>
              <a:buAutoNum type="arabicPeriod"/>
            </a:pPr>
            <a:r>
              <a:rPr lang="en-US" dirty="0"/>
              <a:t>Client-Side Model: - </a:t>
            </a:r>
          </a:p>
          <a:p>
            <a:pPr marL="742950" lvl="1" indent="-285750" algn="just">
              <a:lnSpc>
                <a:spcPct val="150000"/>
              </a:lnSpc>
              <a:buFontTx/>
              <a:buChar char="-"/>
            </a:pPr>
            <a:r>
              <a:rPr lang="en-US" sz="1800" dirty="0"/>
              <a:t>Client Side Model are the models which keeps the data in the browser (client side), when app starts all the data will be loaded in one shot to the browser and kept there.</a:t>
            </a:r>
          </a:p>
          <a:p>
            <a:pPr marL="742950" lvl="1" indent="-285750" algn="just">
              <a:lnSpc>
                <a:spcPct val="150000"/>
              </a:lnSpc>
              <a:buFontTx/>
              <a:buChar char="-"/>
            </a:pPr>
            <a:r>
              <a:rPr lang="en-US" sz="1800" dirty="0"/>
              <a:t>These models are used when the dataset is small and we want to manipulate data locally. </a:t>
            </a:r>
          </a:p>
          <a:p>
            <a:pPr lvl="2" algn="just">
              <a:lnSpc>
                <a:spcPct val="150000"/>
              </a:lnSpc>
            </a:pPr>
            <a:r>
              <a:rPr lang="en-US" dirty="0"/>
              <a:t>E.g. why we use internal table? – it’s a temporary store to manipulate the data and once we finalize we push data back.</a:t>
            </a:r>
          </a:p>
          <a:p>
            <a:pPr marL="742950" lvl="1" indent="-285750" algn="just">
              <a:lnSpc>
                <a:spcPct val="150000"/>
              </a:lnSpc>
              <a:buFontTx/>
              <a:buChar char="-"/>
            </a:pPr>
            <a:endParaRPr lang="en-US" dirty="0"/>
          </a:p>
          <a:p>
            <a:pPr marL="342900" indent="-342900" algn="just">
              <a:lnSpc>
                <a:spcPct val="150000"/>
              </a:lnSpc>
              <a:buAutoNum type="arabicPeriod"/>
            </a:pPr>
            <a:r>
              <a:rPr lang="en-US" dirty="0"/>
              <a:t>Server-Side Model: -</a:t>
            </a:r>
          </a:p>
          <a:p>
            <a:pPr marL="742950" lvl="1" indent="-285750" algn="just">
              <a:lnSpc>
                <a:spcPct val="150000"/>
              </a:lnSpc>
              <a:buFontTx/>
              <a:buChar char="-"/>
            </a:pPr>
            <a:r>
              <a:rPr lang="en-US" sz="1800" dirty="0"/>
              <a:t>Server Side Model are the models which keeps the data in the SAP system(server side), when app starts all the data will be loaded in one demand to the browser in a client side model from, server side model.</a:t>
            </a:r>
          </a:p>
          <a:p>
            <a:pPr marL="742950" lvl="1" indent="-285750" algn="just">
              <a:lnSpc>
                <a:spcPct val="150000"/>
              </a:lnSpc>
              <a:buFontTx/>
              <a:buChar char="-"/>
            </a:pPr>
            <a:r>
              <a:rPr lang="en-US" sz="1800" dirty="0"/>
              <a:t>These models are used when the dataset is large and we want to fetch and store data back to SAP.</a:t>
            </a:r>
          </a:p>
          <a:p>
            <a:pPr marL="742950" lvl="1" indent="-285750" algn="just">
              <a:lnSpc>
                <a:spcPct val="150000"/>
              </a:lnSpc>
              <a:buFontTx/>
              <a:buChar char="-"/>
            </a:pPr>
            <a:r>
              <a:rPr lang="en-US" sz="1800" dirty="0"/>
              <a:t>Imagine we have 20trillion records in our sap system, we cant access all data at once in mobile fiori app, so we use server side model to load it chunk by chunk.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98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11595291" cy="4247317"/>
          </a:xfrm>
          <a:prstGeom prst="rect">
            <a:avLst/>
          </a:prstGeom>
          <a:noFill/>
        </p:spPr>
        <p:txBody>
          <a:bodyPr wrap="square" rtlCol="0">
            <a:spAutoFit/>
          </a:bodyPr>
          <a:lstStyle/>
          <a:p>
            <a:pPr algn="just"/>
            <a:r>
              <a:rPr lang="en-US" dirty="0"/>
              <a:t>There are 4 Easy Steps to Create a Model:</a:t>
            </a:r>
          </a:p>
          <a:p>
            <a:pPr algn="just"/>
            <a:r>
              <a:rPr lang="en-US" b="1" dirty="0"/>
              <a:t>Step 1</a:t>
            </a:r>
            <a:r>
              <a:rPr lang="en-US" dirty="0"/>
              <a:t>: Create a brand-new object of the Model</a:t>
            </a:r>
          </a:p>
          <a:p>
            <a:pPr marL="742950" lvl="1" indent="-285750" algn="just">
              <a:buFont typeface="Arial" panose="020B0604020202020204" pitchFamily="34" charset="0"/>
              <a:buChar char="•"/>
            </a:pPr>
            <a:r>
              <a:rPr lang="en-US" b="1" dirty="0"/>
              <a:t>To Create JSON Model - var oModel = new sap.ui.model.json.JSONModel()</a:t>
            </a:r>
          </a:p>
          <a:p>
            <a:pPr marL="742950" lvl="1" indent="-285750" algn="just">
              <a:buFont typeface="Arial" panose="020B0604020202020204" pitchFamily="34" charset="0"/>
              <a:buChar char="•"/>
            </a:pPr>
            <a:r>
              <a:rPr lang="en-US" b="1" dirty="0"/>
              <a:t>To create XML model – var oModel = new sap.ui.model.xml.XMLModel()</a:t>
            </a:r>
          </a:p>
          <a:p>
            <a:pPr marL="742950" lvl="1" indent="-285750" algn="just">
              <a:buFont typeface="Arial" panose="020B0604020202020204" pitchFamily="34" charset="0"/>
              <a:buChar char="•"/>
            </a:pPr>
            <a:r>
              <a:rPr lang="en-US" dirty="0"/>
              <a:t>To create Resource model – var oModel = new sap.ui.model.resource.ResourceModel()</a:t>
            </a:r>
          </a:p>
          <a:p>
            <a:pPr marL="742950" lvl="1" indent="-285750" algn="just">
              <a:buFont typeface="Arial" panose="020B0604020202020204" pitchFamily="34" charset="0"/>
              <a:buChar char="•"/>
            </a:pPr>
            <a:r>
              <a:rPr lang="en-US" dirty="0"/>
              <a:t>To create OData Model – var oModel = new sap.ui.model.odata.v2.ODataModel()</a:t>
            </a:r>
          </a:p>
          <a:p>
            <a:pPr algn="just"/>
            <a:r>
              <a:rPr lang="en-US" b="1" dirty="0"/>
              <a:t>Step 2</a:t>
            </a:r>
            <a:r>
              <a:rPr lang="en-US" dirty="0"/>
              <a:t>: Set or Load the data in the Model</a:t>
            </a:r>
          </a:p>
          <a:p>
            <a:pPr marL="742950" lvl="1" indent="-285750" algn="just">
              <a:buFont typeface="Arial" panose="020B0604020202020204" pitchFamily="34" charset="0"/>
              <a:buChar char="•"/>
            </a:pPr>
            <a:r>
              <a:rPr lang="en-US" dirty="0"/>
              <a:t>oModel.setData({});</a:t>
            </a:r>
          </a:p>
          <a:p>
            <a:pPr marL="742950" lvl="1" indent="-285750" algn="just">
              <a:buFont typeface="Arial" panose="020B0604020202020204" pitchFamily="34" charset="0"/>
              <a:buChar char="•"/>
            </a:pPr>
            <a:r>
              <a:rPr lang="en-US" dirty="0"/>
              <a:t>oModel.loadData(filePath);</a:t>
            </a:r>
          </a:p>
          <a:p>
            <a:pPr algn="just"/>
            <a:r>
              <a:rPr lang="en-US" b="1" dirty="0"/>
              <a:t>Step 3</a:t>
            </a:r>
            <a:r>
              <a:rPr lang="en-US" dirty="0"/>
              <a:t>: Make the model aware to the application/view</a:t>
            </a:r>
          </a:p>
          <a:p>
            <a:pPr marL="742950" lvl="1" indent="-285750" algn="just">
              <a:buFont typeface="Arial" panose="020B0604020202020204" pitchFamily="34" charset="0"/>
              <a:buChar char="•"/>
            </a:pPr>
            <a:r>
              <a:rPr lang="en-US" dirty="0"/>
              <a:t>sap.ui.getCore().setModel(oModel)	</a:t>
            </a:r>
            <a:r>
              <a:rPr lang="en-US" sz="1800" b="1" i="1" dirty="0"/>
              <a:t>-- whole city knows where the gold is </a:t>
            </a:r>
            <a:endParaRPr lang="en-US" dirty="0"/>
          </a:p>
          <a:p>
            <a:pPr marL="742950" lvl="1" indent="-285750" algn="just">
              <a:buFont typeface="Arial" panose="020B0604020202020204" pitchFamily="34" charset="0"/>
              <a:buChar char="•"/>
            </a:pPr>
            <a:r>
              <a:rPr lang="en-US" dirty="0"/>
              <a:t>this.getView().setModel(oModel)	</a:t>
            </a:r>
            <a:r>
              <a:rPr lang="en-US" sz="1800" dirty="0"/>
              <a:t>-- only the single view and its child control knows – only my family</a:t>
            </a:r>
            <a:endParaRPr lang="en-US" dirty="0"/>
          </a:p>
          <a:p>
            <a:pPr marL="742950" lvl="1" indent="-285750" algn="just">
              <a:buFont typeface="Arial" panose="020B0604020202020204" pitchFamily="34" charset="0"/>
              <a:buChar char="•"/>
            </a:pPr>
            <a:r>
              <a:rPr lang="en-US" dirty="0"/>
              <a:t>this.getView().byId(“controlId”).setModel(oModel)		</a:t>
            </a:r>
            <a:r>
              <a:rPr lang="en-US" sz="1800" dirty="0"/>
              <a:t> -- one control have access to data – my dad</a:t>
            </a:r>
            <a:endParaRPr lang="en-US" dirty="0"/>
          </a:p>
          <a:p>
            <a:pPr algn="just"/>
            <a:r>
              <a:rPr lang="en-US" b="1" dirty="0"/>
              <a:t>Step 4</a:t>
            </a:r>
            <a:r>
              <a:rPr lang="en-US" dirty="0"/>
              <a:t>: </a:t>
            </a:r>
            <a:r>
              <a:rPr lang="en-US" b="1" dirty="0"/>
              <a:t>Data Binding </a:t>
            </a:r>
            <a:r>
              <a:rPr lang="en-US" dirty="0"/>
              <a:t>: It is the concept of mapping the Views and Model with which the UI knows where the data is into the model. This is done by calculating the path (address of the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CFC743F-B81B-4EDF-8D06-84FFC2BE09E6}"/>
              </a:ext>
            </a:extLst>
          </p:cNvPr>
          <p:cNvSpPr/>
          <p:nvPr/>
        </p:nvSpPr>
        <p:spPr>
          <a:xfrm>
            <a:off x="979142" y="5224518"/>
            <a:ext cx="2625172"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7" name="Rectangle 16">
            <a:extLst>
              <a:ext uri="{FF2B5EF4-FFF2-40B4-BE49-F238E27FC236}">
                <a16:creationId xmlns:a16="http://schemas.microsoft.com/office/drawing/2014/main" id="{6AD44817-814F-4080-BC66-57E7345566A2}"/>
              </a:ext>
            </a:extLst>
          </p:cNvPr>
          <p:cNvSpPr/>
          <p:nvPr/>
        </p:nvSpPr>
        <p:spPr>
          <a:xfrm>
            <a:off x="4999406" y="5224518"/>
            <a:ext cx="2719356"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8" name="Rectangle 17">
            <a:extLst>
              <a:ext uri="{FF2B5EF4-FFF2-40B4-BE49-F238E27FC236}">
                <a16:creationId xmlns:a16="http://schemas.microsoft.com/office/drawing/2014/main" id="{76D99843-8E37-4E3F-9676-D990E5CE55CA}"/>
              </a:ext>
            </a:extLst>
          </p:cNvPr>
          <p:cNvSpPr/>
          <p:nvPr/>
        </p:nvSpPr>
        <p:spPr>
          <a:xfrm>
            <a:off x="9113855" y="5224518"/>
            <a:ext cx="2625172"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cxnSp>
        <p:nvCxnSpPr>
          <p:cNvPr id="19" name="Straight Arrow Connector 18">
            <a:extLst>
              <a:ext uri="{FF2B5EF4-FFF2-40B4-BE49-F238E27FC236}">
                <a16:creationId xmlns:a16="http://schemas.microsoft.com/office/drawing/2014/main" id="{8C9099DD-F87F-48DC-B854-3761AF2809B7}"/>
              </a:ext>
            </a:extLst>
          </p:cNvPr>
          <p:cNvCxnSpPr>
            <a:cxnSpLocks/>
            <a:stCxn id="16" idx="3"/>
            <a:endCxn id="17" idx="1"/>
          </p:cNvCxnSpPr>
          <p:nvPr/>
        </p:nvCxnSpPr>
        <p:spPr>
          <a:xfrm>
            <a:off x="3604314" y="5676749"/>
            <a:ext cx="1395092"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EB9EE07-3A94-4731-95B4-F3D971E9030F}"/>
              </a:ext>
            </a:extLst>
          </p:cNvPr>
          <p:cNvCxnSpPr>
            <a:cxnSpLocks/>
            <a:stCxn id="17" idx="3"/>
            <a:endCxn id="18" idx="1"/>
          </p:cNvCxnSpPr>
          <p:nvPr/>
        </p:nvCxnSpPr>
        <p:spPr>
          <a:xfrm>
            <a:off x="7718762" y="5676749"/>
            <a:ext cx="1395093"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1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923330"/>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target(View) and a binding source(Model).</a:t>
            </a:r>
            <a:endParaRPr lang="en-US" dirty="0"/>
          </a:p>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608115" y="1911754"/>
            <a:ext cx="5132278" cy="4801314"/>
          </a:xfrm>
          <a:prstGeom prst="rect">
            <a:avLst/>
          </a:prstGeom>
          <a:noFill/>
        </p:spPr>
        <p:txBody>
          <a:bodyPr wrap="square">
            <a:spAutoFit/>
          </a:bodyPr>
          <a:lstStyle/>
          <a:p>
            <a:pPr lvl="1"/>
            <a:r>
              <a:rPr lang="en-US" dirty="0"/>
              <a:t>{"empStr":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p:txBody>
      </p:sp>
      <p:sp>
        <p:nvSpPr>
          <p:cNvPr id="9" name="TextBox 8">
            <a:extLst>
              <a:ext uri="{FF2B5EF4-FFF2-40B4-BE49-F238E27FC236}">
                <a16:creationId xmlns:a16="http://schemas.microsoft.com/office/drawing/2014/main" id="{BE412423-6B80-4036-917D-4989BC282D58}"/>
              </a:ext>
            </a:extLst>
          </p:cNvPr>
          <p:cNvSpPr txBox="1"/>
          <p:nvPr/>
        </p:nvSpPr>
        <p:spPr>
          <a:xfrm>
            <a:off x="6096000" y="1902429"/>
            <a:ext cx="4100106" cy="2308324"/>
          </a:xfrm>
          <a:prstGeom prst="rect">
            <a:avLst/>
          </a:prstGeom>
          <a:noFill/>
        </p:spPr>
        <p:txBody>
          <a:bodyPr wrap="square" rtlCol="0">
            <a:spAutoFit/>
          </a:bodyPr>
          <a:lstStyle/>
          <a:p>
            <a:r>
              <a:rPr lang="en-US" b="1" dirty="0"/>
              <a:t>Q: what is the salary of Anubhav</a:t>
            </a:r>
          </a:p>
          <a:p>
            <a:r>
              <a:rPr lang="en-US" b="1" dirty="0">
                <a:highlight>
                  <a:srgbClr val="FFFF00"/>
                </a:highlight>
              </a:rPr>
              <a:t>/empStr/salary</a:t>
            </a:r>
          </a:p>
          <a:p>
            <a:r>
              <a:rPr lang="en-US" b="1" dirty="0"/>
              <a:t>Q. What is the emp name of emp 0001</a:t>
            </a:r>
          </a:p>
          <a:p>
            <a:r>
              <a:rPr lang="en-US" b="1" dirty="0"/>
              <a:t>/empStr/</a:t>
            </a:r>
            <a:r>
              <a:rPr lang="en-US" b="1" dirty="0" err="1"/>
              <a:t>empName</a:t>
            </a:r>
            <a:endParaRPr lang="en-US" b="1" dirty="0"/>
          </a:p>
          <a:p>
            <a:r>
              <a:rPr lang="en-US" b="1" dirty="0"/>
              <a:t>Q. What is the salary of Shwetha</a:t>
            </a:r>
          </a:p>
          <a:p>
            <a:r>
              <a:rPr lang="en-US" b="1" dirty="0"/>
              <a:t>/</a:t>
            </a:r>
            <a:r>
              <a:rPr lang="en-US" b="1" dirty="0" err="1"/>
              <a:t>empTab</a:t>
            </a:r>
            <a:r>
              <a:rPr lang="en-US" b="1" dirty="0"/>
              <a:t>/1/salary</a:t>
            </a:r>
          </a:p>
          <a:p>
            <a:r>
              <a:rPr lang="en-US" b="1" dirty="0"/>
              <a:t>Q. What is the empId of Ananya</a:t>
            </a:r>
          </a:p>
          <a:p>
            <a:r>
              <a:rPr lang="en-US" b="1" dirty="0"/>
              <a:t>/</a:t>
            </a:r>
            <a:r>
              <a:rPr lang="en-US" b="1" dirty="0" err="1"/>
              <a:t>empTab</a:t>
            </a:r>
            <a:r>
              <a:rPr lang="en-US" b="1" dirty="0"/>
              <a:t>/0/empId</a:t>
            </a:r>
          </a:p>
        </p:txBody>
      </p:sp>
      <p:cxnSp>
        <p:nvCxnSpPr>
          <p:cNvPr id="4" name="Straight Arrow Connector 3">
            <a:extLst>
              <a:ext uri="{FF2B5EF4-FFF2-40B4-BE49-F238E27FC236}">
                <a16:creationId xmlns:a16="http://schemas.microsoft.com/office/drawing/2014/main" id="{56479AF3-DCEC-4DB6-90E1-767620E5864C}"/>
              </a:ext>
            </a:extLst>
          </p:cNvPr>
          <p:cNvCxnSpPr>
            <a:cxnSpLocks/>
          </p:cNvCxnSpPr>
          <p:nvPr/>
        </p:nvCxnSpPr>
        <p:spPr>
          <a:xfrm flipH="1">
            <a:off x="7636877" y="2342552"/>
            <a:ext cx="24178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0ECFAC67-8D3D-4407-AAD3-389E73735A45}"/>
              </a:ext>
            </a:extLst>
          </p:cNvPr>
          <p:cNvSpPr txBox="1"/>
          <p:nvPr/>
        </p:nvSpPr>
        <p:spPr>
          <a:xfrm>
            <a:off x="9980381" y="2090618"/>
            <a:ext cx="16035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address of  the data</a:t>
            </a:r>
          </a:p>
        </p:txBody>
      </p:sp>
      <p:sp>
        <p:nvSpPr>
          <p:cNvPr id="15" name="TextBox 14">
            <a:extLst>
              <a:ext uri="{FF2B5EF4-FFF2-40B4-BE49-F238E27FC236}">
                <a16:creationId xmlns:a16="http://schemas.microsoft.com/office/drawing/2014/main" id="{BC90EE68-C383-4137-9A17-8B6148798F09}"/>
              </a:ext>
            </a:extLst>
          </p:cNvPr>
          <p:cNvSpPr txBox="1"/>
          <p:nvPr/>
        </p:nvSpPr>
        <p:spPr>
          <a:xfrm>
            <a:off x="6096000" y="4425871"/>
            <a:ext cx="4037478" cy="1200329"/>
          </a:xfrm>
          <a:prstGeom prst="rect">
            <a:avLst/>
          </a:prstGeom>
          <a:noFill/>
        </p:spPr>
        <p:txBody>
          <a:bodyPr wrap="square" rtlCol="0">
            <a:spAutoFit/>
          </a:bodyPr>
          <a:lstStyle/>
          <a:p>
            <a:r>
              <a:rPr lang="en-US" dirty="0"/>
              <a:t>To bind the data with the view we have to give the path of the data , so we have to use the curly braces as :</a:t>
            </a:r>
          </a:p>
          <a:p>
            <a:r>
              <a:rPr lang="en-US" b="1" dirty="0">
                <a:highlight>
                  <a:srgbClr val="00FF00"/>
                </a:highlight>
              </a:rPr>
              <a:t>{/empStr/</a:t>
            </a:r>
            <a:r>
              <a:rPr lang="en-US" b="1" dirty="0" err="1">
                <a:highlight>
                  <a:srgbClr val="00FF00"/>
                </a:highlight>
              </a:rPr>
              <a:t>empName</a:t>
            </a:r>
            <a:r>
              <a:rPr lang="en-US" b="1" dirty="0">
                <a:highlight>
                  <a:srgbClr val="00FF00"/>
                </a:highlight>
              </a:rPr>
              <a:t>}</a:t>
            </a:r>
          </a:p>
        </p:txBody>
      </p:sp>
      <p:cxnSp>
        <p:nvCxnSpPr>
          <p:cNvPr id="18" name="Straight Arrow Connector 17">
            <a:extLst>
              <a:ext uri="{FF2B5EF4-FFF2-40B4-BE49-F238E27FC236}">
                <a16:creationId xmlns:a16="http://schemas.microsoft.com/office/drawing/2014/main" id="{76655874-ED92-4B18-BE3C-E76F4D899F56}"/>
              </a:ext>
            </a:extLst>
          </p:cNvPr>
          <p:cNvCxnSpPr>
            <a:cxnSpLocks/>
          </p:cNvCxnSpPr>
          <p:nvPr/>
        </p:nvCxnSpPr>
        <p:spPr>
          <a:xfrm flipH="1">
            <a:off x="8236990" y="5454109"/>
            <a:ext cx="151300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FE280C7F-318D-432A-A5D8-47539CDECFF9}"/>
              </a:ext>
            </a:extLst>
          </p:cNvPr>
          <p:cNvSpPr txBox="1"/>
          <p:nvPr/>
        </p:nvSpPr>
        <p:spPr>
          <a:xfrm>
            <a:off x="9754969" y="5122171"/>
            <a:ext cx="168422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This is the path of the data</a:t>
            </a:r>
          </a:p>
        </p:txBody>
      </p:sp>
    </p:spTree>
    <p:extLst>
      <p:ext uri="{BB962C8B-B14F-4D97-AF65-F5344CB8AC3E}">
        <p14:creationId xmlns:p14="http://schemas.microsoft.com/office/powerpoint/2010/main" val="1092808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Create a JSON model by following the steps explained in the previous Slides.</a:t>
            </a:r>
          </a:p>
          <a:p>
            <a:pPr marL="285750" indent="-285750">
              <a:buFont typeface="Wingdings" panose="05000000000000000000" pitchFamily="2" charset="2"/>
              <a:buChar char="§"/>
            </a:pPr>
            <a:r>
              <a:rPr lang="en-US" dirty="0"/>
              <a:t>After Creating the Model bind the model to the SimpleForm using different binding Syntaxes.</a:t>
            </a:r>
          </a:p>
          <a:p>
            <a:endParaRPr lang="en-US" dirty="0"/>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hlinkClick r:id="rId3"/>
              </a:rPr>
              <a:t>Main.view.xml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36F6542-1617-C294-ED4B-99008F052F44}"/>
              </a:ext>
            </a:extLst>
          </p:cNvPr>
          <p:cNvPicPr>
            <a:picLocks noChangeAspect="1"/>
          </p:cNvPicPr>
          <p:nvPr/>
        </p:nvPicPr>
        <p:blipFill>
          <a:blip r:embed="rId5"/>
          <a:stretch>
            <a:fillRect/>
          </a:stretch>
        </p:blipFill>
        <p:spPr>
          <a:xfrm>
            <a:off x="3927437" y="1882968"/>
            <a:ext cx="7777545" cy="3876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4827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Different Methods to Bind Property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Binding using the path of the data </a:t>
            </a:r>
          </a:p>
          <a:p>
            <a:r>
              <a:rPr lang="en-US" dirty="0">
                <a:solidFill>
                  <a:schemeClr val="accent2">
                    <a:lumMod val="50000"/>
                  </a:schemeClr>
                </a:solidFill>
              </a:rPr>
              <a:t>              {/empStr/empId}</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 </a:t>
            </a:r>
            <a:r>
              <a:rPr lang="en-US" b="1" dirty="0"/>
              <a:t>property specific </a:t>
            </a:r>
            <a:r>
              <a:rPr lang="en-US" dirty="0"/>
              <a:t>method: </a:t>
            </a:r>
          </a:p>
          <a:p>
            <a:r>
              <a:rPr lang="en-US" dirty="0"/>
              <a:t>            </a:t>
            </a:r>
            <a:r>
              <a:rPr lang="en-US" dirty="0">
                <a:solidFill>
                  <a:schemeClr val="accent2">
                    <a:lumMod val="50000"/>
                  </a:schemeClr>
                </a:solidFill>
              </a:rPr>
              <a:t>this.getView().byId(‘controlId’).bindValue(‘/empStr/empSalary’)</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a:t>
            </a:r>
            <a:r>
              <a:rPr lang="en-US" b="1" dirty="0"/>
              <a:t> property generic </a:t>
            </a:r>
            <a:r>
              <a:rPr lang="en-US" dirty="0"/>
              <a:t>method:</a:t>
            </a:r>
          </a:p>
          <a:p>
            <a:r>
              <a:rPr lang="en-US" dirty="0"/>
              <a:t>            </a:t>
            </a:r>
            <a:r>
              <a:rPr lang="en-US" dirty="0">
                <a:solidFill>
                  <a:schemeClr val="accent2">
                    <a:lumMod val="50000"/>
                  </a:schemeClr>
                </a:solidFill>
              </a:rPr>
              <a:t>this.getView().byId(‘controlId’).bindProperty(‘</a:t>
            </a:r>
            <a:r>
              <a:rPr lang="en-US" dirty="0">
                <a:solidFill>
                  <a:schemeClr val="accent2">
                    <a:lumMod val="50000"/>
                  </a:schemeClr>
                </a:solidFill>
                <a:highlight>
                  <a:srgbClr val="FFFF00"/>
                </a:highlight>
              </a:rPr>
              <a:t>value</a:t>
            </a:r>
            <a:r>
              <a:rPr lang="en-US" dirty="0">
                <a:solidFill>
                  <a:schemeClr val="accent2">
                    <a:lumMod val="50000"/>
                  </a:schemeClr>
                </a:solidFill>
              </a:rPr>
              <a:t>’ , ‘/empStr/empSalary’ )</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using the </a:t>
            </a:r>
            <a:r>
              <a:rPr lang="en-US" b="1" dirty="0"/>
              <a:t>path expression ,  this is also know as complex binding syntax</a:t>
            </a:r>
          </a:p>
          <a:p>
            <a:r>
              <a:rPr lang="en-US" dirty="0">
                <a:solidFill>
                  <a:schemeClr val="accent2">
                    <a:lumMod val="50000"/>
                  </a:schemeClr>
                </a:solidFill>
              </a:rPr>
              <a:t>              {path : ‘/empStr/empId’} </a:t>
            </a:r>
          </a:p>
          <a:p>
            <a:r>
              <a:rPr lang="en-US" dirty="0"/>
              <a:t>      this syntax is helpful when we use formatter .</a:t>
            </a:r>
            <a:endParaRPr lang="en-US" dirty="0">
              <a:solidFill>
                <a:schemeClr val="accent2">
                  <a:lumMod val="50000"/>
                </a:schemeClr>
              </a:solidFill>
            </a:endParaRPr>
          </a:p>
          <a:p>
            <a:r>
              <a:rPr lang="en-US" dirty="0">
                <a:solidFill>
                  <a:schemeClr val="accent2">
                    <a:lumMod val="50000"/>
                  </a:schemeClr>
                </a:solidFill>
              </a:rPr>
              <a:t>      </a:t>
            </a:r>
            <a:r>
              <a:rPr lang="en-US" dirty="0"/>
              <a:t>this syntax will not work by default until we inform it to the SAPUI5, to make this syntax work we have to add a line </a:t>
            </a:r>
          </a:p>
          <a:p>
            <a:r>
              <a:rPr lang="en-US" dirty="0">
                <a:solidFill>
                  <a:schemeClr val="accent2">
                    <a:lumMod val="50000"/>
                  </a:schemeClr>
                </a:solidFill>
              </a:rPr>
              <a:t>      </a:t>
            </a:r>
            <a:r>
              <a:rPr lang="en-US" dirty="0"/>
              <a:t>code inside the bootstrap code of the application.</a:t>
            </a:r>
          </a:p>
          <a:p>
            <a:r>
              <a:rPr lang="en-US" dirty="0">
                <a:solidFill>
                  <a:schemeClr val="accent2">
                    <a:lumMod val="50000"/>
                  </a:schemeClr>
                </a:solidFill>
              </a:rPr>
              <a:t>              data-sap-</a:t>
            </a:r>
            <a:r>
              <a:rPr lang="en-US" dirty="0" err="1">
                <a:solidFill>
                  <a:schemeClr val="accent2">
                    <a:lumMod val="50000"/>
                  </a:schemeClr>
                </a:solidFill>
              </a:rPr>
              <a:t>ui</a:t>
            </a:r>
            <a:r>
              <a:rPr lang="en-US" dirty="0">
                <a:solidFill>
                  <a:schemeClr val="accent2">
                    <a:lumMod val="50000"/>
                  </a:schemeClr>
                </a:solidFill>
              </a:rPr>
              <a:t>-</a:t>
            </a:r>
            <a:r>
              <a:rPr lang="en-US" dirty="0" err="1">
                <a:solidFill>
                  <a:schemeClr val="accent2">
                    <a:lumMod val="50000"/>
                  </a:schemeClr>
                </a:solidFill>
              </a:rPr>
              <a:t>bindingSyntax</a:t>
            </a:r>
            <a:r>
              <a:rPr lang="en-US" dirty="0">
                <a:solidFill>
                  <a:schemeClr val="accent2">
                    <a:lumMod val="50000"/>
                  </a:schemeClr>
                </a:solidFill>
              </a:rPr>
              <a:t>= “complex”</a:t>
            </a:r>
          </a:p>
          <a:p>
            <a:r>
              <a:rPr lang="en-US" dirty="0"/>
              <a:t>      </a:t>
            </a:r>
            <a:endParaRPr lang="en-US" dirty="0">
              <a:solidFill>
                <a:schemeClr val="accent2">
                  <a:lumMod val="50000"/>
                </a:schemeClr>
              </a:solidFill>
            </a:endParaRPr>
          </a:p>
          <a:p>
            <a:pPr marL="285750" indent="-285750">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cxnSp>
        <p:nvCxnSpPr>
          <p:cNvPr id="9" name="Connector: Elbow 8">
            <a:extLst>
              <a:ext uri="{FF2B5EF4-FFF2-40B4-BE49-F238E27FC236}">
                <a16:creationId xmlns:a16="http://schemas.microsoft.com/office/drawing/2014/main" id="{766904A4-45D8-4D6F-892D-AFB45C8B2EE2}"/>
              </a:ext>
            </a:extLst>
          </p:cNvPr>
          <p:cNvCxnSpPr>
            <a:cxnSpLocks/>
          </p:cNvCxnSpPr>
          <p:nvPr/>
        </p:nvCxnSpPr>
        <p:spPr>
          <a:xfrm rot="10800000" flipV="1">
            <a:off x="5505452" y="2600324"/>
            <a:ext cx="3200398" cy="104773"/>
          </a:xfrm>
          <a:prstGeom prst="bentConnector3">
            <a:avLst>
              <a:gd name="adj1" fmla="val 100298"/>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74CB93D-F0EC-4FA2-85EB-509B9A3CE31F}"/>
              </a:ext>
            </a:extLst>
          </p:cNvPr>
          <p:cNvSpPr txBox="1"/>
          <p:nvPr/>
        </p:nvSpPr>
        <p:spPr>
          <a:xfrm>
            <a:off x="7038975" y="2077102"/>
            <a:ext cx="2143125"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Name of the property with which we want to bind</a:t>
            </a:r>
          </a:p>
        </p:txBody>
      </p:sp>
    </p:spTree>
    <p:extLst>
      <p:ext uri="{BB962C8B-B14F-4D97-AF65-F5344CB8AC3E}">
        <p14:creationId xmlns:p14="http://schemas.microsoft.com/office/powerpoint/2010/main" val="268242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Syntax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the different syntax of binding the properties in the View.</a:t>
            </a:r>
          </a:p>
          <a:p>
            <a:pPr marL="285750" indent="-285750">
              <a:buFont typeface="Wingdings" panose="05000000000000000000" pitchFamily="2" charset="2"/>
              <a:buChar char="§"/>
            </a:pPr>
            <a:r>
              <a:rPr lang="en-US" dirty="0"/>
              <a:t>Along with that we will see how to align the label and fields in the SimpleForm control.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a:p>
            <a:pPr marL="285750" indent="-285750">
              <a:buFontTx/>
              <a:buChar char="-"/>
            </a:pPr>
            <a:r>
              <a:rPr lang="en-US" dirty="0">
                <a:hlinkClick r:id="rId5"/>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5E6FF4-130E-4E2A-BA77-65747CE9105C}"/>
              </a:ext>
            </a:extLst>
          </p:cNvPr>
          <p:cNvPicPr>
            <a:picLocks noChangeAspect="1"/>
          </p:cNvPicPr>
          <p:nvPr/>
        </p:nvPicPr>
        <p:blipFill>
          <a:blip r:embed="rId6"/>
          <a:stretch>
            <a:fillRect/>
          </a:stretch>
        </p:blipFill>
        <p:spPr>
          <a:xfrm>
            <a:off x="5950431" y="2106636"/>
            <a:ext cx="5430247" cy="1350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4F8C522-543C-4AF5-AEC4-1D2F5AD35354}"/>
              </a:ext>
            </a:extLst>
          </p:cNvPr>
          <p:cNvPicPr>
            <a:picLocks noChangeAspect="1"/>
          </p:cNvPicPr>
          <p:nvPr/>
        </p:nvPicPr>
        <p:blipFill>
          <a:blip r:embed="rId7"/>
          <a:stretch>
            <a:fillRect/>
          </a:stretch>
        </p:blipFill>
        <p:spPr>
          <a:xfrm>
            <a:off x="5408814" y="4242625"/>
            <a:ext cx="5971864" cy="1069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2514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SAP UI5 have 4 types of Binding options:</a:t>
            </a:r>
          </a:p>
          <a:p>
            <a:pPr marL="342900" indent="-342900">
              <a:buFont typeface="+mj-lt"/>
              <a:buAutoNum type="arabicPeriod"/>
            </a:pPr>
            <a:r>
              <a:rPr lang="en-US" dirty="0"/>
              <a:t>Property Binding </a:t>
            </a:r>
          </a:p>
          <a:p>
            <a:pPr marL="342900" indent="-342900">
              <a:buFont typeface="+mj-lt"/>
              <a:buAutoNum type="arabicPeriod"/>
            </a:pPr>
            <a:r>
              <a:rPr lang="en-US" dirty="0"/>
              <a:t>Expression Binding </a:t>
            </a:r>
          </a:p>
          <a:p>
            <a:pPr marL="342900" indent="-342900">
              <a:buFont typeface="+mj-lt"/>
              <a:buAutoNum type="arabicPeriod"/>
            </a:pPr>
            <a:r>
              <a:rPr lang="en-US" dirty="0"/>
              <a:t>Aggregation Binding</a:t>
            </a:r>
          </a:p>
          <a:p>
            <a:pPr marL="342900" indent="-342900">
              <a:buFont typeface="+mj-lt"/>
              <a:buAutoNum type="arabicPeriod"/>
            </a:pPr>
            <a:r>
              <a:rPr lang="en-US" dirty="0"/>
              <a:t>Element Binding </a:t>
            </a:r>
          </a:p>
          <a:p>
            <a:endParaRPr lang="en-US" dirty="0"/>
          </a:p>
          <a:p>
            <a:r>
              <a:rPr lang="en-US" b="1" u="sng" dirty="0"/>
              <a:t>Property Binding:-</a:t>
            </a:r>
          </a:p>
          <a:p>
            <a:pPr algn="just"/>
            <a:r>
              <a:rPr lang="en-US" dirty="0"/>
              <a:t>When we bind property of a UI control, to the address/path of the model, this is called property binding. E.g., value property of Input control was connected to /emp/empId</a:t>
            </a:r>
          </a:p>
          <a:p>
            <a:pPr algn="just"/>
            <a:endParaRPr lang="en-US" dirty="0"/>
          </a:p>
          <a:p>
            <a:pPr algn="just"/>
            <a:r>
              <a:rPr lang="en-US" dirty="0">
                <a:solidFill>
                  <a:schemeClr val="accent4">
                    <a:lumMod val="50000"/>
                  </a:schemeClr>
                </a:solidFill>
              </a:rPr>
              <a:t>All the four syntaxes we studied in previous slide are the example of property binding.</a:t>
            </a:r>
          </a:p>
          <a:p>
            <a:pPr algn="just"/>
            <a:endParaRPr lang="en-US" dirty="0"/>
          </a:p>
          <a:p>
            <a:pPr algn="just"/>
            <a:r>
              <a:rPr lang="en-US" dirty="0"/>
              <a:t>Ex:- </a:t>
            </a:r>
          </a:p>
          <a:p>
            <a:pPr marL="342900" indent="-342900" algn="just">
              <a:buAutoNum type="arabicPeriod"/>
            </a:pPr>
            <a:r>
              <a:rPr lang="en-US" dirty="0"/>
              <a:t>In XML view:-  </a:t>
            </a:r>
          </a:p>
          <a:p>
            <a:pPr algn="just"/>
            <a:r>
              <a:rPr lang="en-US" dirty="0"/>
              <a:t>             &lt;Text text=“{/emp/empId}” &gt;&lt;/Text&gt;</a:t>
            </a:r>
          </a:p>
          <a:p>
            <a:pPr marL="342900" indent="-342900">
              <a:buAutoNum type="arabicPeriod"/>
            </a:pPr>
            <a:r>
              <a:rPr lang="en-US" dirty="0"/>
              <a:t>In controller: -</a:t>
            </a:r>
          </a:p>
          <a:p>
            <a:r>
              <a:rPr lang="en-US" dirty="0"/>
              <a:t>             this.getView().byId(“controlId”).bindProperty(“text”, ‘/emp/empId’);</a:t>
            </a:r>
          </a:p>
          <a:p>
            <a:endParaRPr lang="en-US" b="1" u="sng"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FE448D8-A22E-4F21-89BC-9C888E7CD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88641"/>
            <a:ext cx="3086100" cy="2605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54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data using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Tx/>
              <a:buChar char="-"/>
            </a:pPr>
            <a:r>
              <a:rPr lang="en-US" dirty="0"/>
              <a:t>Now we will change the form data using the setProperty and getProperty functions.</a:t>
            </a:r>
          </a:p>
          <a:p>
            <a:pPr marL="285750" indent="-285750">
              <a:buFontTx/>
              <a:buChar char="-"/>
            </a:pPr>
            <a:r>
              <a:rPr lang="en-US" dirty="0"/>
              <a:t>Initially we used these functions to set the data directly now we will use the Model to change the data.</a:t>
            </a:r>
          </a:p>
          <a:p>
            <a:pPr marL="285750" indent="-285750">
              <a:buFontTx/>
              <a:buChar char="-"/>
            </a:pPr>
            <a:r>
              <a:rPr lang="en-US" dirty="0"/>
              <a:t>This process will be done on click of the Change Data button.</a:t>
            </a:r>
          </a:p>
          <a:p>
            <a:pPr marL="285750" indent="-285750">
              <a:buFontTx/>
              <a:buChar char="-"/>
            </a:pPr>
            <a:endParaRPr lang="en-US" dirty="0"/>
          </a:p>
          <a:p>
            <a:pPr marL="285750" indent="-285750">
              <a:buFontTx/>
              <a:buChar char="-"/>
            </a:pPr>
            <a:endParaRPr lang="en-US" dirty="0"/>
          </a:p>
          <a:p>
            <a:r>
              <a:rPr lang="en-US" dirty="0"/>
              <a:t>Code Links:- </a:t>
            </a:r>
          </a:p>
          <a:p>
            <a:pPr marL="285750" indent="-285750">
              <a:buFontTx/>
              <a:buChar char="-"/>
            </a:pPr>
            <a:r>
              <a:rPr lang="en-US" dirty="0"/>
              <a:t>MyXML.view.xml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D509167-8C71-4DF7-D9DE-398A9B41C363}"/>
              </a:ext>
            </a:extLst>
          </p:cNvPr>
          <p:cNvPicPr>
            <a:picLocks noChangeAspect="1"/>
          </p:cNvPicPr>
          <p:nvPr/>
        </p:nvPicPr>
        <p:blipFill>
          <a:blip r:embed="rId3"/>
          <a:stretch>
            <a:fillRect/>
          </a:stretch>
        </p:blipFill>
        <p:spPr>
          <a:xfrm>
            <a:off x="337930" y="3429000"/>
            <a:ext cx="4880114" cy="2222267"/>
          </a:xfrm>
          <a:prstGeom prst="rect">
            <a:avLst/>
          </a:prstGeom>
        </p:spPr>
      </p:pic>
      <p:pic>
        <p:nvPicPr>
          <p:cNvPr id="6" name="Picture 5">
            <a:extLst>
              <a:ext uri="{FF2B5EF4-FFF2-40B4-BE49-F238E27FC236}">
                <a16:creationId xmlns:a16="http://schemas.microsoft.com/office/drawing/2014/main" id="{F22D5F02-765C-A6BB-AD4F-617057D6146D}"/>
              </a:ext>
            </a:extLst>
          </p:cNvPr>
          <p:cNvPicPr>
            <a:picLocks noChangeAspect="1"/>
          </p:cNvPicPr>
          <p:nvPr/>
        </p:nvPicPr>
        <p:blipFill>
          <a:blip r:embed="rId4"/>
          <a:stretch>
            <a:fillRect/>
          </a:stretch>
        </p:blipFill>
        <p:spPr>
          <a:xfrm>
            <a:off x="6503723" y="3428999"/>
            <a:ext cx="5593654" cy="2222267"/>
          </a:xfrm>
          <a:prstGeom prst="rect">
            <a:avLst/>
          </a:prstGeom>
        </p:spPr>
      </p:pic>
      <p:sp>
        <p:nvSpPr>
          <p:cNvPr id="7" name="Arrow: Right 6">
            <a:extLst>
              <a:ext uri="{FF2B5EF4-FFF2-40B4-BE49-F238E27FC236}">
                <a16:creationId xmlns:a16="http://schemas.microsoft.com/office/drawing/2014/main" id="{61C0C38D-EAA8-0964-A2DE-8C7434E11ED2}"/>
              </a:ext>
            </a:extLst>
          </p:cNvPr>
          <p:cNvSpPr/>
          <p:nvPr/>
        </p:nvSpPr>
        <p:spPr>
          <a:xfrm>
            <a:off x="5218044" y="4331410"/>
            <a:ext cx="1285679" cy="417444"/>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9230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Hook Methods and Global Variable</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Tx/>
              <a:buChar char="-"/>
            </a:pPr>
            <a:r>
              <a:rPr lang="en-US" dirty="0"/>
              <a:t>Now we will see how to create a global variable and use it.</a:t>
            </a:r>
          </a:p>
          <a:p>
            <a:pPr marL="285750" indent="-285750">
              <a:buFontTx/>
              <a:buChar char="-"/>
            </a:pPr>
            <a:r>
              <a:rPr lang="en-US" dirty="0"/>
              <a:t>We will also see the use of Hook Methods of a controller.</a:t>
            </a:r>
          </a:p>
          <a:p>
            <a:pPr marL="285750" indent="-285750">
              <a:buFontTx/>
              <a:buChar char="-"/>
            </a:pPr>
            <a:endParaRPr lang="en-US" dirty="0"/>
          </a:p>
          <a:p>
            <a:r>
              <a:rPr lang="en-US" dirty="0"/>
              <a:t>Code Links:- </a:t>
            </a:r>
          </a:p>
          <a:p>
            <a:pPr marL="285750" indent="-285750">
              <a:buFontTx/>
              <a:buChar char="-"/>
            </a:pPr>
            <a:r>
              <a:rPr lang="en-US" dirty="0"/>
              <a:t>MyXML.view.xml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48B4556B-0D9F-3AB9-F71F-850A2F5C8EFF}"/>
              </a:ext>
            </a:extLst>
          </p:cNvPr>
          <p:cNvPicPr>
            <a:picLocks noChangeAspect="1"/>
          </p:cNvPicPr>
          <p:nvPr/>
        </p:nvPicPr>
        <p:blipFill>
          <a:blip r:embed="rId3"/>
          <a:stretch>
            <a:fillRect/>
          </a:stretch>
        </p:blipFill>
        <p:spPr>
          <a:xfrm>
            <a:off x="4218979" y="3081760"/>
            <a:ext cx="7520048" cy="30092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0974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16541"/>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98%</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JSON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Modularization of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34936" cy="3693319"/>
          </a:xfrm>
          <a:prstGeom prst="rect">
            <a:avLst/>
          </a:prstGeom>
          <a:noFill/>
        </p:spPr>
        <p:txBody>
          <a:bodyPr wrap="square" rtlCol="0">
            <a:spAutoFit/>
          </a:bodyPr>
          <a:lstStyle/>
          <a:p>
            <a:r>
              <a:rPr lang="en-US" dirty="0"/>
              <a:t>1. Create a folder in webapp with name </a:t>
            </a:r>
            <a:r>
              <a:rPr lang="en-US" b="1" dirty="0">
                <a:solidFill>
                  <a:srgbClr val="FF0000"/>
                </a:solidFill>
              </a:rPr>
              <a:t>models</a:t>
            </a:r>
            <a:r>
              <a:rPr lang="en-US" b="1" dirty="0"/>
              <a:t>.</a:t>
            </a:r>
          </a:p>
          <a:p>
            <a:r>
              <a:rPr lang="en-US" dirty="0"/>
              <a:t>2. Inside models create a file name </a:t>
            </a:r>
            <a:r>
              <a:rPr lang="en-US" b="1" dirty="0">
                <a:solidFill>
                  <a:srgbClr val="FF0000"/>
                </a:solidFill>
              </a:rPr>
              <a:t>model.js </a:t>
            </a:r>
            <a:r>
              <a:rPr lang="en-US" dirty="0"/>
              <a:t>and then create the function named </a:t>
            </a:r>
            <a:r>
              <a:rPr lang="en-US" b="1" dirty="0">
                <a:solidFill>
                  <a:srgbClr val="FF0000"/>
                </a:solidFill>
              </a:rPr>
              <a:t>createJSONModel: function(){}</a:t>
            </a:r>
          </a:p>
          <a:p>
            <a:r>
              <a:rPr lang="en-US" dirty="0"/>
              <a:t>3. Now create a folder inside the models named </a:t>
            </a:r>
            <a:r>
              <a:rPr lang="en-US" b="1" dirty="0">
                <a:solidFill>
                  <a:srgbClr val="FF0000"/>
                </a:solidFill>
              </a:rPr>
              <a:t>mockdata</a:t>
            </a:r>
            <a:r>
              <a:rPr lang="en-US" dirty="0"/>
              <a:t> and then inside mockdata create a file named </a:t>
            </a:r>
            <a:r>
              <a:rPr lang="en-US" b="1" dirty="0">
                <a:solidFill>
                  <a:srgbClr val="FF0000"/>
                </a:solidFill>
              </a:rPr>
              <a:t>mydata.json</a:t>
            </a:r>
          </a:p>
          <a:p>
            <a:r>
              <a:rPr lang="en-US" dirty="0"/>
              <a:t>4. Inside the mydata.json put all the data in JSON format.</a:t>
            </a:r>
          </a:p>
          <a:p>
            <a:r>
              <a:rPr lang="en-US" dirty="0"/>
              <a:t>5. Then inside the models.js :-</a:t>
            </a:r>
          </a:p>
          <a:p>
            <a:endParaRPr lang="en-US" dirty="0"/>
          </a:p>
          <a:p>
            <a:endParaRPr lang="en-US" dirty="0"/>
          </a:p>
          <a:p>
            <a:endParaRPr lang="en-US" dirty="0"/>
          </a:p>
          <a:p>
            <a:endParaRPr lang="en-US" dirty="0"/>
          </a:p>
          <a:p>
            <a:endParaRPr lang="en-US" dirty="0"/>
          </a:p>
          <a:p>
            <a:endParaRPr lang="en-US" dirty="0"/>
          </a:p>
          <a:p>
            <a:endParaRPr lang="en-US" dirty="0"/>
          </a:p>
          <a:p>
            <a:r>
              <a:rPr lang="en-US" dirty="0"/>
              <a:t>6. Then call the model.js inside the controller and create the object then by using the object call the function of model.js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8DA1B176-22E7-4E12-A46B-D130F25EC98A}"/>
              </a:ext>
            </a:extLst>
          </p:cNvPr>
          <p:cNvPicPr>
            <a:picLocks noChangeAspect="1"/>
          </p:cNvPicPr>
          <p:nvPr/>
        </p:nvPicPr>
        <p:blipFill>
          <a:blip r:embed="rId3"/>
          <a:stretch>
            <a:fillRect/>
          </a:stretch>
        </p:blipFill>
        <p:spPr>
          <a:xfrm>
            <a:off x="3181351" y="2180990"/>
            <a:ext cx="4181475" cy="1933809"/>
          </a:xfrm>
          <a:prstGeom prst="rect">
            <a:avLst/>
          </a:prstGeom>
        </p:spPr>
      </p:pic>
      <p:pic>
        <p:nvPicPr>
          <p:cNvPr id="11" name="Picture 10">
            <a:extLst>
              <a:ext uri="{FF2B5EF4-FFF2-40B4-BE49-F238E27FC236}">
                <a16:creationId xmlns:a16="http://schemas.microsoft.com/office/drawing/2014/main" id="{D8EB3B74-77AE-4C74-9AFA-D8E60C2F558A}"/>
              </a:ext>
            </a:extLst>
          </p:cNvPr>
          <p:cNvPicPr>
            <a:picLocks noChangeAspect="1"/>
          </p:cNvPicPr>
          <p:nvPr/>
        </p:nvPicPr>
        <p:blipFill>
          <a:blip r:embed="rId4"/>
          <a:stretch>
            <a:fillRect/>
          </a:stretch>
        </p:blipFill>
        <p:spPr>
          <a:xfrm>
            <a:off x="3257550" y="4516248"/>
            <a:ext cx="4105276" cy="2000899"/>
          </a:xfrm>
          <a:prstGeom prst="rect">
            <a:avLst/>
          </a:prstGeom>
        </p:spPr>
      </p:pic>
      <p:cxnSp>
        <p:nvCxnSpPr>
          <p:cNvPr id="4" name="Straight Arrow Connector 3">
            <a:extLst>
              <a:ext uri="{FF2B5EF4-FFF2-40B4-BE49-F238E27FC236}">
                <a16:creationId xmlns:a16="http://schemas.microsoft.com/office/drawing/2014/main" id="{04FB7420-A2C4-40B0-9531-C6845E8C0F1F}"/>
              </a:ext>
            </a:extLst>
          </p:cNvPr>
          <p:cNvCxnSpPr>
            <a:cxnSpLocks/>
            <a:stCxn id="10" idx="1"/>
          </p:cNvCxnSpPr>
          <p:nvPr/>
        </p:nvCxnSpPr>
        <p:spPr>
          <a:xfrm flipH="1">
            <a:off x="4943475" y="4930829"/>
            <a:ext cx="3095625" cy="40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EAD632-AE0E-45B7-B5A8-42D27C147F1F}"/>
              </a:ext>
            </a:extLst>
          </p:cNvPr>
          <p:cNvCxnSpPr>
            <a:cxnSpLocks/>
          </p:cNvCxnSpPr>
          <p:nvPr/>
        </p:nvCxnSpPr>
        <p:spPr>
          <a:xfrm flipH="1">
            <a:off x="4133850" y="5353695"/>
            <a:ext cx="44577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F5760891-4BAD-4FEF-808C-8DEBF9C3B28C}"/>
              </a:ext>
            </a:extLst>
          </p:cNvPr>
          <p:cNvSpPr txBox="1"/>
          <p:nvPr/>
        </p:nvSpPr>
        <p:spPr>
          <a:xfrm>
            <a:off x="8039100" y="4699996"/>
            <a:ext cx="245745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model.js into the controller as dependency.</a:t>
            </a:r>
          </a:p>
        </p:txBody>
      </p:sp>
      <p:sp>
        <p:nvSpPr>
          <p:cNvPr id="17" name="TextBox 16">
            <a:extLst>
              <a:ext uri="{FF2B5EF4-FFF2-40B4-BE49-F238E27FC236}">
                <a16:creationId xmlns:a16="http://schemas.microsoft.com/office/drawing/2014/main" id="{BC8D7364-F03F-4447-B20A-216A11AF4119}"/>
              </a:ext>
            </a:extLst>
          </p:cNvPr>
          <p:cNvSpPr txBox="1"/>
          <p:nvPr/>
        </p:nvSpPr>
        <p:spPr>
          <a:xfrm>
            <a:off x="8572500" y="5204582"/>
            <a:ext cx="1605170"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Object of the model.js</a:t>
            </a:r>
          </a:p>
        </p:txBody>
      </p:sp>
      <p:cxnSp>
        <p:nvCxnSpPr>
          <p:cNvPr id="21" name="Straight Arrow Connector 20">
            <a:extLst>
              <a:ext uri="{FF2B5EF4-FFF2-40B4-BE49-F238E27FC236}">
                <a16:creationId xmlns:a16="http://schemas.microsoft.com/office/drawing/2014/main" id="{032E1B3C-417A-46DF-8471-E07C6CFB35B4}"/>
              </a:ext>
            </a:extLst>
          </p:cNvPr>
          <p:cNvCxnSpPr>
            <a:cxnSpLocks/>
          </p:cNvCxnSpPr>
          <p:nvPr/>
        </p:nvCxnSpPr>
        <p:spPr>
          <a:xfrm flipH="1">
            <a:off x="6238875" y="6134745"/>
            <a:ext cx="23336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AD48D5FA-C6A8-4E5D-9515-6E06ACA78EAB}"/>
              </a:ext>
            </a:extLst>
          </p:cNvPr>
          <p:cNvSpPr txBox="1"/>
          <p:nvPr/>
        </p:nvSpPr>
        <p:spPr>
          <a:xfrm>
            <a:off x="8601075" y="5981700"/>
            <a:ext cx="21336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createJSONModel function using the object </a:t>
            </a:r>
          </a:p>
        </p:txBody>
      </p:sp>
      <p:cxnSp>
        <p:nvCxnSpPr>
          <p:cNvPr id="25" name="Straight Arrow Connector 24">
            <a:extLst>
              <a:ext uri="{FF2B5EF4-FFF2-40B4-BE49-F238E27FC236}">
                <a16:creationId xmlns:a16="http://schemas.microsoft.com/office/drawing/2014/main" id="{34403B36-E56B-453D-975E-2BB2D205D608}"/>
              </a:ext>
            </a:extLst>
          </p:cNvPr>
          <p:cNvCxnSpPr>
            <a:cxnSpLocks/>
            <a:stCxn id="27" idx="1"/>
          </p:cNvCxnSpPr>
          <p:nvPr/>
        </p:nvCxnSpPr>
        <p:spPr>
          <a:xfrm flipH="1">
            <a:off x="7051900" y="3030877"/>
            <a:ext cx="1343681" cy="524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9F94A6D5-4BE9-49D3-96EC-A9DC94312A4C}"/>
              </a:ext>
            </a:extLst>
          </p:cNvPr>
          <p:cNvSpPr txBox="1"/>
          <p:nvPr/>
        </p:nvSpPr>
        <p:spPr>
          <a:xfrm>
            <a:off x="8395581" y="2661545"/>
            <a:ext cx="253365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Loading the data from mydata.json using loadData() function</a:t>
            </a:r>
          </a:p>
        </p:txBody>
      </p:sp>
    </p:spTree>
    <p:extLst>
      <p:ext uri="{BB962C8B-B14F-4D97-AF65-F5344CB8AC3E}">
        <p14:creationId xmlns:p14="http://schemas.microsoft.com/office/powerpoint/2010/main" val="2471908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the Code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modularize our model code using the steps shown in the previous slide.</a:t>
            </a:r>
          </a:p>
          <a:p>
            <a:pPr marL="285750" indent="-285750">
              <a:buFont typeface="Wingdings" panose="05000000000000000000" pitchFamily="2" charset="2"/>
              <a:buChar char="§"/>
            </a:pPr>
            <a:r>
              <a:rPr lang="en-US" dirty="0"/>
              <a:t>We will also see how to load the data form the model.</a:t>
            </a:r>
          </a:p>
          <a:p>
            <a:endParaRPr lang="en-US" dirty="0"/>
          </a:p>
          <a:p>
            <a:endParaRPr lang="en-US" dirty="0"/>
          </a:p>
          <a:p>
            <a:r>
              <a:rPr lang="en-US" dirty="0"/>
              <a:t>Code Links:- </a:t>
            </a:r>
          </a:p>
          <a:p>
            <a:pPr marL="285750" indent="-285750">
              <a:buFontTx/>
              <a:buChar char="-"/>
            </a:pPr>
            <a:r>
              <a:rPr lang="en-US" dirty="0">
                <a:hlinkClick r:id="rId3"/>
              </a:rPr>
              <a:t>Main.controller.js</a:t>
            </a:r>
            <a:endParaRPr lang="en-US" dirty="0"/>
          </a:p>
          <a:p>
            <a:pPr marL="285750" indent="-285750">
              <a:buFontTx/>
              <a:buChar char="-"/>
            </a:pPr>
            <a:r>
              <a:rPr lang="en-US" dirty="0">
                <a:hlinkClick r:id="rId4"/>
              </a:rPr>
              <a:t>models.js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9E9B4AD-222D-326A-926A-3C5011CD72F4}"/>
              </a:ext>
            </a:extLst>
          </p:cNvPr>
          <p:cNvPicPr>
            <a:picLocks noChangeAspect="1"/>
          </p:cNvPicPr>
          <p:nvPr/>
        </p:nvPicPr>
        <p:blipFill>
          <a:blip r:embed="rId5"/>
          <a:stretch>
            <a:fillRect/>
          </a:stretch>
        </p:blipFill>
        <p:spPr>
          <a:xfrm>
            <a:off x="5181569" y="1933252"/>
            <a:ext cx="6199109" cy="38796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5297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Loading data from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Till now we have loaded the data in the model from the json structure only.</a:t>
            </a:r>
          </a:p>
          <a:p>
            <a:pPr marL="285750" indent="-285750">
              <a:buFont typeface="Arial" panose="020B0604020202020204" pitchFamily="34" charset="0"/>
              <a:buChar char="•"/>
            </a:pPr>
            <a:r>
              <a:rPr lang="en-US" dirty="0"/>
              <a:t>Now we will load the data into the model from a file.</a:t>
            </a:r>
          </a:p>
          <a:p>
            <a:pPr marL="285750" indent="-285750">
              <a:buFont typeface="Arial" panose="020B0604020202020204" pitchFamily="34" charset="0"/>
              <a:buChar char="•"/>
            </a:pPr>
            <a:r>
              <a:rPr lang="en-US" dirty="0"/>
              <a:t>There will be now change in the output but now the data will be loaded from the sample.json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Code Links</a:t>
            </a:r>
          </a:p>
          <a:p>
            <a:pPr marL="285750" indent="-285750">
              <a:buFontTx/>
              <a:buChar char="-"/>
            </a:pPr>
            <a:r>
              <a:rPr lang="en-US" dirty="0">
                <a:hlinkClick r:id="rId3"/>
              </a:rPr>
              <a:t>sample.json</a:t>
            </a:r>
            <a:endParaRPr lang="en-US" dirty="0"/>
          </a:p>
          <a:p>
            <a:pPr marL="285750" indent="-285750">
              <a:buFontTx/>
              <a:buChar char="-"/>
            </a:pPr>
            <a:r>
              <a:rPr lang="en-US" dirty="0">
                <a:hlinkClick r:id="rId4"/>
              </a:rPr>
              <a:t>models.json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8BE0229-2BE0-A87C-7E0F-5F66145A43F0}"/>
              </a:ext>
            </a:extLst>
          </p:cNvPr>
          <p:cNvPicPr>
            <a:picLocks noChangeAspect="1"/>
          </p:cNvPicPr>
          <p:nvPr/>
        </p:nvPicPr>
        <p:blipFill>
          <a:blip r:embed="rId5"/>
          <a:stretch>
            <a:fillRect/>
          </a:stretch>
        </p:blipFill>
        <p:spPr>
          <a:xfrm>
            <a:off x="4612703" y="2471570"/>
            <a:ext cx="6810703" cy="3377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2619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effectLst/>
              </a:rPr>
              <a:t>There are basically three modes of binding data in SAPUI5.</a:t>
            </a:r>
          </a:p>
          <a:p>
            <a:pPr marL="285750" indent="-285750" algn="just">
              <a:buFont typeface="Wingdings" panose="05000000000000000000" pitchFamily="2" charset="2"/>
              <a:buChar char="q"/>
            </a:pPr>
            <a:r>
              <a:rPr lang="en-US" b="1" i="0" dirty="0">
                <a:effectLst/>
              </a:rPr>
              <a:t>One-way binding</a:t>
            </a:r>
            <a:r>
              <a:rPr lang="en-US" b="0" i="0" dirty="0">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effectLst/>
              </a:rPr>
              <a:t>Two-way binding</a:t>
            </a:r>
            <a:r>
              <a:rPr lang="en-US" b="0" i="0" dirty="0">
                <a:effectLst/>
              </a:rPr>
              <a:t> – Here all input changes done from front end controls are reflected on the model and the backend database. SAPUI5 automatically handles the transport of data both from the model to the controls and back from the controls to the model. </a:t>
            </a:r>
            <a:r>
              <a:rPr lang="en-US" b="1" i="0" dirty="0">
                <a:effectLst/>
              </a:rPr>
              <a:t>It is the default binding mode.</a:t>
            </a:r>
          </a:p>
          <a:p>
            <a:pPr marL="285750" indent="-285750" algn="just">
              <a:buFont typeface="Wingdings" panose="05000000000000000000" pitchFamily="2" charset="2"/>
              <a:buChar char="q"/>
            </a:pPr>
            <a:r>
              <a:rPr lang="en-US" b="1" i="0" dirty="0">
                <a:effectLst/>
              </a:rPr>
              <a:t>One-time binding</a:t>
            </a:r>
            <a:r>
              <a:rPr lang="en-US" b="0" i="0" dirty="0">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solidFill>
                  <a:srgbClr val="FF0000"/>
                </a:solidFill>
              </a:rPr>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solidFill>
                  <a:srgbClr val="FF0000"/>
                </a:solidFill>
              </a:rPr>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solidFill>
                  <a:srgbClr val="FF0000"/>
                </a:solidFill>
              </a:rPr>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Concept of named model comes into observation when we want to use more than one model simultaneously in one application.</a:t>
            </a:r>
            <a:br>
              <a:rPr lang="en-US" dirty="0"/>
            </a:br>
            <a:r>
              <a:rPr lang="en-US" dirty="0"/>
              <a:t>When we uses two model simultaneously the there are some conflicts arises in the application , as the second model we use will overwrite the data of the first model. So, here we use the Named Model </a:t>
            </a:r>
          </a:p>
          <a:p>
            <a:br>
              <a:rPr lang="en-US" dirty="0"/>
            </a:br>
            <a:r>
              <a:rPr lang="en-US" dirty="0"/>
              <a:t>Creation of Named Model : </a:t>
            </a:r>
          </a:p>
          <a:p>
            <a:r>
              <a:rPr lang="en-US" dirty="0"/>
              <a:t>     </a:t>
            </a:r>
            <a:r>
              <a:rPr lang="en-US" b="1" dirty="0"/>
              <a:t>this.getView().setModel(oModel2 ,  “</a:t>
            </a:r>
            <a:r>
              <a:rPr lang="en-US" b="1" dirty="0">
                <a:highlight>
                  <a:srgbClr val="FFFF00"/>
                </a:highlight>
              </a:rPr>
              <a:t>Name of the model</a:t>
            </a:r>
            <a:r>
              <a:rPr lang="en-US" b="1" dirty="0"/>
              <a:t>”) ;</a:t>
            </a:r>
          </a:p>
          <a:p>
            <a:endParaRPr lang="en-US" b="1" dirty="0"/>
          </a:p>
          <a:p>
            <a:r>
              <a:rPr lang="en-US" dirty="0"/>
              <a:t>For example : </a:t>
            </a:r>
          </a:p>
          <a:p>
            <a:r>
              <a:rPr lang="en-US" dirty="0"/>
              <a:t>     this.getView().setModel(oModel2 , “</a:t>
            </a:r>
            <a:r>
              <a:rPr lang="en-US" b="1" dirty="0"/>
              <a:t>thanos</a:t>
            </a:r>
            <a:r>
              <a:rPr lang="en-US" dirty="0"/>
              <a:t>”);     </a:t>
            </a:r>
            <a:r>
              <a:rPr lang="en-US" dirty="0">
                <a:sym typeface="Wingdings" panose="05000000000000000000" pitchFamily="2" charset="2"/>
              </a:rPr>
              <a:t></a:t>
            </a:r>
            <a:r>
              <a:rPr lang="en-US" dirty="0"/>
              <a:t>     here </a:t>
            </a:r>
            <a:r>
              <a:rPr lang="en-US" b="1" dirty="0"/>
              <a:t>thanos</a:t>
            </a:r>
            <a:r>
              <a:rPr lang="en-US" dirty="0"/>
              <a:t> is the name of the model</a:t>
            </a:r>
          </a:p>
          <a:p>
            <a:endParaRPr lang="en-US" dirty="0"/>
          </a:p>
          <a:p>
            <a:endParaRPr lang="en-US" dirty="0"/>
          </a:p>
          <a:p>
            <a:r>
              <a:rPr lang="en-US" b="1" u="sng" dirty="0"/>
              <a:t>Binding using the Named Model:</a:t>
            </a:r>
            <a:endParaRPr lang="en-US" dirty="0"/>
          </a:p>
          <a:p>
            <a:r>
              <a:rPr lang="en-US" dirty="0"/>
              <a:t>So in binding we use this name, to bind the data from the named model we use  </a:t>
            </a:r>
            <a:r>
              <a:rPr lang="en-US" dirty="0">
                <a:highlight>
                  <a:srgbClr val="00FF00"/>
                </a:highlight>
              </a:rPr>
              <a:t>modelName&gt;path </a:t>
            </a:r>
            <a:r>
              <a:rPr lang="en-US" dirty="0"/>
              <a:t>in binding syntax</a:t>
            </a:r>
          </a:p>
          <a:p>
            <a:endParaRPr lang="en-US" dirty="0"/>
          </a:p>
          <a:p>
            <a:r>
              <a:rPr lang="en-US" dirty="0"/>
              <a:t>For example: </a:t>
            </a:r>
          </a:p>
          <a:p>
            <a:r>
              <a:rPr lang="en-US" dirty="0"/>
              <a:t>        “{thanos&gt;/empStr/empName}” this will bind the name from thanos model.</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54047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Named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342900" indent="-342900">
              <a:buFont typeface="Arial" panose="020B0604020202020204" pitchFamily="34" charset="0"/>
              <a:buChar char="•"/>
            </a:pPr>
            <a:r>
              <a:rPr lang="en-US" dirty="0"/>
              <a:t>Create a model (dataset.json) in the models folder .</a:t>
            </a:r>
          </a:p>
          <a:p>
            <a:pPr marL="342900" indent="-342900">
              <a:buFont typeface="Arial" panose="020B0604020202020204" pitchFamily="34" charset="0"/>
              <a:buChar char="•"/>
            </a:pPr>
            <a:r>
              <a:rPr lang="en-US" dirty="0"/>
              <a:t>In controller , we have to give the path in the createJSONModel() function</a:t>
            </a:r>
          </a:p>
          <a:p>
            <a:pPr marL="342900" indent="-342900">
              <a:buAutoNum type="arabicPeriod"/>
            </a:pPr>
            <a:endParaRPr lang="en-US" dirty="0"/>
          </a:p>
          <a:p>
            <a:pPr marL="342900" indent="-342900">
              <a:buAutoNum type="arabicPeriod"/>
            </a:pPr>
            <a:endParaRPr lang="en-US" dirty="0"/>
          </a:p>
          <a:p>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285750" indent="-285750">
              <a:buFont typeface="Arial" panose="020B0604020202020204" pitchFamily="34" charset="0"/>
              <a:buChar char="•"/>
            </a:pPr>
            <a:r>
              <a:rPr lang="en-US" dirty="0"/>
              <a:t>In model.js we have to pass the path as a parameter to create the model with different paths form the same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To bind the data in view , we have to use the name of the named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FC6ACB-9C0E-810A-8098-2732AC18C2AA}"/>
              </a:ext>
            </a:extLst>
          </p:cNvPr>
          <p:cNvPicPr>
            <a:picLocks noChangeAspect="1"/>
          </p:cNvPicPr>
          <p:nvPr/>
        </p:nvPicPr>
        <p:blipFill>
          <a:blip r:embed="rId3"/>
          <a:stretch>
            <a:fillRect/>
          </a:stretch>
        </p:blipFill>
        <p:spPr>
          <a:xfrm>
            <a:off x="3774618" y="1410240"/>
            <a:ext cx="4642764" cy="1776547"/>
          </a:xfrm>
          <a:prstGeom prst="rect">
            <a:avLst/>
          </a:prstGeom>
        </p:spPr>
      </p:pic>
      <p:pic>
        <p:nvPicPr>
          <p:cNvPr id="9" name="Picture 8">
            <a:extLst>
              <a:ext uri="{FF2B5EF4-FFF2-40B4-BE49-F238E27FC236}">
                <a16:creationId xmlns:a16="http://schemas.microsoft.com/office/drawing/2014/main" id="{DD21361F-0003-B1A5-ADB5-CB79A987DC22}"/>
              </a:ext>
            </a:extLst>
          </p:cNvPr>
          <p:cNvPicPr>
            <a:picLocks noChangeAspect="1"/>
          </p:cNvPicPr>
          <p:nvPr/>
        </p:nvPicPr>
        <p:blipFill>
          <a:blip r:embed="rId3"/>
          <a:stretch>
            <a:fillRect/>
          </a:stretch>
        </p:blipFill>
        <p:spPr>
          <a:xfrm>
            <a:off x="3575836" y="3671214"/>
            <a:ext cx="5040328" cy="1928674"/>
          </a:xfrm>
          <a:prstGeom prst="rect">
            <a:avLst/>
          </a:prstGeom>
        </p:spPr>
      </p:pic>
      <p:pic>
        <p:nvPicPr>
          <p:cNvPr id="12" name="Picture 11">
            <a:extLst>
              <a:ext uri="{FF2B5EF4-FFF2-40B4-BE49-F238E27FC236}">
                <a16:creationId xmlns:a16="http://schemas.microsoft.com/office/drawing/2014/main" id="{4A8A63E5-6B06-8269-E7F1-FEFD1447434C}"/>
              </a:ext>
            </a:extLst>
          </p:cNvPr>
          <p:cNvPicPr>
            <a:picLocks noChangeAspect="1"/>
          </p:cNvPicPr>
          <p:nvPr/>
        </p:nvPicPr>
        <p:blipFill>
          <a:blip r:embed="rId4"/>
          <a:stretch>
            <a:fillRect/>
          </a:stretch>
        </p:blipFill>
        <p:spPr>
          <a:xfrm>
            <a:off x="4709040" y="6161837"/>
            <a:ext cx="2773920" cy="464860"/>
          </a:xfrm>
          <a:prstGeom prst="rect">
            <a:avLst/>
          </a:prstGeom>
        </p:spPr>
      </p:pic>
    </p:spTree>
    <p:extLst>
      <p:ext uri="{BB962C8B-B14F-4D97-AF65-F5344CB8AC3E}">
        <p14:creationId xmlns:p14="http://schemas.microsoft.com/office/powerpoint/2010/main" val="4137017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Named Model Creation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Till now we have loaded the data in the model from the json structure only.</a:t>
            </a:r>
          </a:p>
          <a:p>
            <a:pPr marL="285750" indent="-285750">
              <a:buFont typeface="Arial" panose="020B0604020202020204" pitchFamily="34" charset="0"/>
              <a:buChar char="•"/>
            </a:pPr>
            <a:r>
              <a:rPr lang="en-US" dirty="0"/>
              <a:t>Now we will load the data into the model from a file.</a:t>
            </a:r>
          </a:p>
          <a:p>
            <a:pPr marL="285750" indent="-285750">
              <a:buFont typeface="Arial" panose="020B0604020202020204" pitchFamily="34" charset="0"/>
              <a:buChar char="•"/>
            </a:pPr>
            <a:r>
              <a:rPr lang="en-US" dirty="0"/>
              <a:t>There will be now change in the output but now the data will be loaded from the sample.json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Code Links</a:t>
            </a:r>
          </a:p>
          <a:p>
            <a:pPr marL="285750" indent="-285750">
              <a:buFontTx/>
              <a:buChar char="-"/>
            </a:pPr>
            <a:r>
              <a:rPr lang="en-US" dirty="0">
                <a:hlinkClick r:id="rId3"/>
              </a:rPr>
              <a:t>dataset.json</a:t>
            </a:r>
            <a:endParaRPr lang="en-US" dirty="0"/>
          </a:p>
          <a:p>
            <a:pPr marL="285750" indent="-285750">
              <a:buFontTx/>
              <a:buChar char="-"/>
            </a:pPr>
            <a:r>
              <a:rPr lang="en-US" dirty="0">
                <a:hlinkClick r:id="rId4"/>
              </a:rPr>
              <a:t>models.json</a:t>
            </a:r>
            <a:endParaRPr lang="en-US" dirty="0"/>
          </a:p>
          <a:p>
            <a:pPr marL="285750" indent="-285750">
              <a:buFontTx/>
              <a:buChar char="-"/>
            </a:pPr>
            <a:r>
              <a:rPr lang="en-US" dirty="0">
                <a:hlinkClick r:id="rId5"/>
              </a:rPr>
              <a:t>Main.controller.js</a:t>
            </a:r>
            <a:endParaRPr lang="en-US" dirty="0"/>
          </a:p>
          <a:p>
            <a:pPr marL="285750" indent="-285750">
              <a:buFontTx/>
              <a:buChar char="-"/>
            </a:pPr>
            <a:r>
              <a:rPr lang="en-US" dirty="0">
                <a:hlinkClick r:id="rId6"/>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03617028-0F1B-A44D-7C31-97C7D890C962}"/>
              </a:ext>
            </a:extLst>
          </p:cNvPr>
          <p:cNvPicPr>
            <a:picLocks noChangeAspect="1"/>
          </p:cNvPicPr>
          <p:nvPr/>
        </p:nvPicPr>
        <p:blipFill>
          <a:blip r:embed="rId7"/>
          <a:stretch>
            <a:fillRect/>
          </a:stretch>
        </p:blipFill>
        <p:spPr>
          <a:xfrm>
            <a:off x="4301085" y="2943287"/>
            <a:ext cx="7079593" cy="28120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720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a:t>
            </a:r>
            <a:r>
              <a:rPr lang="en-US" b="1" i="1" dirty="0"/>
              <a:t>“{=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make salary field grayed(read-only) whenever the employee name is Anubhav.</a:t>
            </a:r>
          </a:p>
          <a:p>
            <a:pPr lvl="1"/>
            <a:endParaRPr lang="en-US" dirty="0"/>
          </a:p>
          <a:p>
            <a:pPr lvl="1"/>
            <a:r>
              <a:rPr lang="en-US" dirty="0"/>
              <a:t>If The Employee Name is Anubhav, the salary must be 20000.</a:t>
            </a:r>
          </a:p>
          <a:p>
            <a:pPr lvl="1"/>
            <a:r>
              <a:rPr lang="en-US" dirty="0"/>
              <a:t>Condition – if employee name  =  Anubhav</a:t>
            </a:r>
          </a:p>
          <a:p>
            <a:pPr lvl="1"/>
            <a:r>
              <a:rPr lang="en-US" dirty="0"/>
              <a:t>Outcome – the salary must be 20000</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bind the Salary field in the SimpleForm with the help of Expression binding Syntax according to the use case mentioned in the previous slide.   </a:t>
            </a:r>
          </a:p>
          <a:p>
            <a:pPr marL="285750" indent="-285750">
              <a:buFont typeface="Wingdings" panose="05000000000000000000" pitchFamily="2" charset="2"/>
              <a:buChar char="§"/>
            </a:pPr>
            <a:r>
              <a:rPr lang="en-US" dirty="0"/>
              <a:t>Before that we have to comment the line in the controller in which we are binding it form model.</a:t>
            </a:r>
          </a:p>
          <a:p>
            <a:r>
              <a:rPr lang="en-US" dirty="0"/>
              <a:t>     </a:t>
            </a:r>
          </a:p>
          <a:p>
            <a:r>
              <a:rPr lang="en-US" dirty="0"/>
              <a:t>Code Link:-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models.js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CB82CD7-54D5-B187-386F-C9058A2C842D}"/>
              </a:ext>
            </a:extLst>
          </p:cNvPr>
          <p:cNvPicPr>
            <a:picLocks noChangeAspect="1"/>
          </p:cNvPicPr>
          <p:nvPr/>
        </p:nvPicPr>
        <p:blipFill>
          <a:blip r:embed="rId5"/>
          <a:stretch>
            <a:fillRect/>
          </a:stretch>
        </p:blipFill>
        <p:spPr>
          <a:xfrm>
            <a:off x="3924676" y="2336747"/>
            <a:ext cx="7498730" cy="3421677"/>
          </a:xfrm>
          <a:prstGeom prst="rect">
            <a:avLst/>
          </a:prstGeom>
        </p:spPr>
      </p:pic>
    </p:spTree>
    <p:extLst>
      <p:ext uri="{BB962C8B-B14F-4D97-AF65-F5344CB8AC3E}">
        <p14:creationId xmlns:p14="http://schemas.microsoft.com/office/powerpoint/2010/main" val="26878648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5402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 with Table Control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Initializing our First View (JS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Syntax of initializing a control in UI5</a:t>
            </a:r>
          </a:p>
          <a:p>
            <a:r>
              <a:rPr lang="en-US" dirty="0"/>
              <a:t>      </a:t>
            </a:r>
          </a:p>
          <a:p>
            <a:r>
              <a:rPr lang="en-US" dirty="0"/>
              <a:t>	</a:t>
            </a:r>
            <a:r>
              <a:rPr lang="en-US" b="1" i="1" dirty="0">
                <a:solidFill>
                  <a:schemeClr val="accent6">
                    <a:lumMod val="75000"/>
                  </a:schemeClr>
                </a:solidFill>
                <a:effectLst/>
                <a:latin typeface="Consolas" panose="020B0609020204030204" pitchFamily="49" charset="0"/>
              </a:rPr>
              <a:t>var objectName = new libraryName.className(sId, oProperties);</a:t>
            </a:r>
          </a:p>
          <a:p>
            <a:endParaRPr lang="en-US" dirty="0">
              <a:solidFill>
                <a:schemeClr val="accent6">
                  <a:lumMod val="75000"/>
                </a:schemeClr>
              </a:solidFill>
            </a:endParaRPr>
          </a:p>
          <a:p>
            <a:r>
              <a:rPr lang="en-US" dirty="0"/>
              <a:t>	</a:t>
            </a:r>
            <a:r>
              <a:rPr lang="en-US" b="1" i="1" dirty="0">
                <a:solidFill>
                  <a:schemeClr val="accent6">
                    <a:lumMod val="75000"/>
                  </a:schemeClr>
                </a:solidFill>
                <a:effectLst/>
                <a:latin typeface="Consolas" panose="020B0609020204030204" pitchFamily="49" charset="0"/>
              </a:rPr>
              <a:t>sId</a:t>
            </a:r>
            <a:r>
              <a:rPr lang="en-US" dirty="0"/>
              <a:t> </a:t>
            </a:r>
            <a:r>
              <a:rPr lang="en-US" dirty="0">
                <a:sym typeface="Wingdings" panose="05000000000000000000" pitchFamily="2" charset="2"/>
              </a:rPr>
              <a:t> unique id of our control</a:t>
            </a:r>
          </a:p>
          <a:p>
            <a:r>
              <a:rPr lang="en-US" dirty="0">
                <a:sym typeface="Wingdings" panose="05000000000000000000" pitchFamily="2" charset="2"/>
              </a:rPr>
              <a:t>	</a:t>
            </a:r>
            <a:r>
              <a:rPr lang="en-US" b="1" i="1" dirty="0">
                <a:solidFill>
                  <a:schemeClr val="accent6">
                    <a:lumMod val="75000"/>
                  </a:schemeClr>
                </a:solidFill>
                <a:effectLst/>
                <a:latin typeface="Consolas" panose="020B0609020204030204" pitchFamily="49" charset="0"/>
              </a:rPr>
              <a:t>oProperties</a:t>
            </a:r>
            <a:r>
              <a:rPr lang="en-US" dirty="0">
                <a:sym typeface="Wingdings" panose="05000000000000000000" pitchFamily="2" charset="2"/>
              </a:rPr>
              <a:t>  are the information about the class in an object format.</a:t>
            </a:r>
          </a:p>
          <a:p>
            <a:endParaRPr lang="en-US" dirty="0">
              <a:sym typeface="Wingdings" panose="05000000000000000000" pitchFamily="2" charset="2"/>
            </a:endParaRPr>
          </a:p>
          <a:p>
            <a:r>
              <a:rPr lang="en-US" b="1" dirty="0">
                <a:sym typeface="Wingdings" panose="05000000000000000000" pitchFamily="2" charset="2"/>
              </a:rPr>
              <a:t>Syntax of initializing a view</a:t>
            </a:r>
          </a:p>
          <a:p>
            <a:r>
              <a:rPr lang="en-US" b="1" dirty="0">
                <a:sym typeface="Wingdings" panose="05000000000000000000" pitchFamily="2" charset="2"/>
              </a:rPr>
              <a:t>	</a:t>
            </a:r>
            <a:r>
              <a:rPr lang="en-US" b="1" i="1" dirty="0">
                <a:solidFill>
                  <a:schemeClr val="accent6">
                    <a:lumMod val="75000"/>
                  </a:schemeClr>
                </a:solidFill>
                <a:effectLst/>
                <a:latin typeface="Consolas" panose="020B0609020204030204" pitchFamily="49" charset="0"/>
              </a:rPr>
              <a:t>var oView = new sap.ui.view({</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id: ‘’,</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viewName: ‘’,</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type: ''</a:t>
            </a:r>
          </a:p>
          <a:p>
            <a:r>
              <a:rPr lang="en-US" b="1" i="1" dirty="0">
                <a:solidFill>
                  <a:schemeClr val="accent6">
                    <a:lumMod val="75000"/>
                  </a:schemeClr>
                </a:solidFill>
                <a:effectLst/>
                <a:latin typeface="Consolas" panose="020B0609020204030204" pitchFamily="49" charset="0"/>
              </a:rPr>
              <a:t>   	});</a:t>
            </a:r>
          </a:p>
          <a:p>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35819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E61DDFFD-37F2-4E8B-9869-7EC439C0B9BA}"/>
              </a:ext>
            </a:extLst>
          </p:cNvPr>
          <p:cNvPicPr>
            <a:picLocks noChangeAspect="1"/>
          </p:cNvPicPr>
          <p:nvPr/>
        </p:nvPicPr>
        <p:blipFill>
          <a:blip r:embed="rId3"/>
          <a:stretch>
            <a:fillRect/>
          </a:stretch>
        </p:blipFill>
        <p:spPr>
          <a:xfrm>
            <a:off x="1134950" y="1592421"/>
            <a:ext cx="9922100" cy="3673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Connector: Elbow 17">
            <a:extLst>
              <a:ext uri="{FF2B5EF4-FFF2-40B4-BE49-F238E27FC236}">
                <a16:creationId xmlns:a16="http://schemas.microsoft.com/office/drawing/2014/main" id="{11F7B4EF-0FA6-4899-B513-68A14CD05D5C}"/>
              </a:ext>
            </a:extLst>
          </p:cNvPr>
          <p:cNvCxnSpPr/>
          <p:nvPr/>
        </p:nvCxnSpPr>
        <p:spPr>
          <a:xfrm>
            <a:off x="5419725" y="952500"/>
            <a:ext cx="2362200" cy="904875"/>
          </a:xfrm>
          <a:prstGeom prst="bentConnector3">
            <a:avLst>
              <a:gd name="adj1" fmla="val 10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Connector: Elbow 22">
            <a:extLst>
              <a:ext uri="{FF2B5EF4-FFF2-40B4-BE49-F238E27FC236}">
                <a16:creationId xmlns:a16="http://schemas.microsoft.com/office/drawing/2014/main" id="{5189C256-3B14-496D-AE8C-756E69B5DFFF}"/>
              </a:ext>
            </a:extLst>
          </p:cNvPr>
          <p:cNvCxnSpPr/>
          <p:nvPr/>
        </p:nvCxnSpPr>
        <p:spPr>
          <a:xfrm rot="10800000" flipV="1">
            <a:off x="2714625" y="952499"/>
            <a:ext cx="2838450" cy="828675"/>
          </a:xfrm>
          <a:prstGeom prst="bentConnector3">
            <a:avLst>
              <a:gd name="adj1" fmla="val 100336"/>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0E11EE41-1995-4696-95A7-E4AD09043603}"/>
              </a:ext>
            </a:extLst>
          </p:cNvPr>
          <p:cNvSpPr txBox="1"/>
          <p:nvPr/>
        </p:nvSpPr>
        <p:spPr>
          <a:xfrm>
            <a:off x="3519487" y="663303"/>
            <a:ext cx="3800475" cy="307777"/>
          </a:xfrm>
          <a:prstGeom prst="rect">
            <a:avLst/>
          </a:prstGeom>
          <a:noFill/>
        </p:spPr>
        <p:txBody>
          <a:bodyPr wrap="square" rtlCol="0">
            <a:spAutoFit/>
          </a:bodyPr>
          <a:lstStyle/>
          <a:p>
            <a:r>
              <a:rPr lang="en-US" sz="1400" dirty="0">
                <a:solidFill>
                  <a:schemeClr val="accent3">
                    <a:lumMod val="50000"/>
                  </a:schemeClr>
                </a:solidFill>
              </a:rPr>
              <a:t>Absolute Path : Connecting parent to parent </a:t>
            </a:r>
          </a:p>
        </p:txBody>
      </p:sp>
      <p:cxnSp>
        <p:nvCxnSpPr>
          <p:cNvPr id="27" name="Connector: Elbow 26">
            <a:extLst>
              <a:ext uri="{FF2B5EF4-FFF2-40B4-BE49-F238E27FC236}">
                <a16:creationId xmlns:a16="http://schemas.microsoft.com/office/drawing/2014/main" id="{6215188F-3544-498E-BEE4-3BFFA942A218}"/>
              </a:ext>
            </a:extLst>
          </p:cNvPr>
          <p:cNvCxnSpPr>
            <a:cxnSpLocks/>
          </p:cNvCxnSpPr>
          <p:nvPr/>
        </p:nvCxnSpPr>
        <p:spPr>
          <a:xfrm rot="10800000" flipV="1">
            <a:off x="3819525" y="2257420"/>
            <a:ext cx="4267200" cy="239875"/>
          </a:xfrm>
          <a:prstGeom prst="bentConnector3">
            <a:avLst>
              <a:gd name="adj1" fmla="val 100223"/>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TextBox 32">
            <a:extLst>
              <a:ext uri="{FF2B5EF4-FFF2-40B4-BE49-F238E27FC236}">
                <a16:creationId xmlns:a16="http://schemas.microsoft.com/office/drawing/2014/main" id="{F2A2C3F0-E227-4DF2-8C71-E8DAC58185DD}"/>
              </a:ext>
            </a:extLst>
          </p:cNvPr>
          <p:cNvSpPr txBox="1"/>
          <p:nvPr/>
        </p:nvSpPr>
        <p:spPr>
          <a:xfrm>
            <a:off x="4423360" y="1791349"/>
            <a:ext cx="2838450" cy="523220"/>
          </a:xfrm>
          <a:prstGeom prst="rect">
            <a:avLst/>
          </a:prstGeom>
          <a:noFill/>
        </p:spPr>
        <p:txBody>
          <a:bodyPr wrap="square" rtlCol="0">
            <a:spAutoFit/>
          </a:bodyPr>
          <a:lstStyle/>
          <a:p>
            <a:r>
              <a:rPr lang="en-US" sz="1400" dirty="0">
                <a:solidFill>
                  <a:schemeClr val="accent3">
                    <a:lumMod val="75000"/>
                  </a:schemeClr>
                </a:solidFill>
              </a:rPr>
              <a:t>Relative Path : connecting child to child respective to parent control</a:t>
            </a:r>
          </a:p>
        </p:txBody>
      </p:sp>
    </p:spTree>
    <p:extLst>
      <p:ext uri="{BB962C8B-B14F-4D97-AF65-F5344CB8AC3E}">
        <p14:creationId xmlns:p14="http://schemas.microsoft.com/office/powerpoint/2010/main" val="3011124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Aggregation Binding &amp;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Now we will see how the Aggregation binding works with the help of the table control in SAP UI5.</a:t>
            </a:r>
          </a:p>
          <a:p>
            <a:pPr marL="285750" indent="-285750">
              <a:buFont typeface="Arial" panose="020B0604020202020204" pitchFamily="34" charset="0"/>
              <a:buChar char="•"/>
            </a:pPr>
            <a:r>
              <a:rPr lang="en-US" dirty="0"/>
              <a:t>Documentation of Table control:- </a:t>
            </a:r>
            <a:r>
              <a:rPr lang="en-US" dirty="0">
                <a:hlinkClick r:id="rId3"/>
              </a:rPr>
              <a:t>https://sapui5.hana.ondemand.com/#/api/sap.ui.table.Table</a:t>
            </a:r>
            <a:endParaRPr lang="en-US" dirty="0"/>
          </a:p>
          <a:p>
            <a:pPr marL="285750" indent="-285750">
              <a:buFont typeface="Arial" panose="020B0604020202020204" pitchFamily="34" charset="0"/>
              <a:buChar char="•"/>
            </a:pPr>
            <a:endParaRPr lang="en-US" dirty="0"/>
          </a:p>
          <a:p>
            <a:r>
              <a:rPr lang="en-US" dirty="0"/>
              <a:t>Code Link:</a:t>
            </a:r>
          </a:p>
          <a:p>
            <a:pPr marL="285750" indent="-285750">
              <a:buFontTx/>
              <a:buChar char="-"/>
            </a:pPr>
            <a:r>
              <a:rPr lang="en-US" dirty="0">
                <a:hlinkClick r:id="rId4"/>
              </a:rPr>
              <a:t>Main.view.xml </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34F938C-FBAC-8BDE-6084-67B68B461BD6}"/>
              </a:ext>
            </a:extLst>
          </p:cNvPr>
          <p:cNvPicPr>
            <a:picLocks noChangeAspect="1"/>
          </p:cNvPicPr>
          <p:nvPr/>
        </p:nvPicPr>
        <p:blipFill>
          <a:blip r:embed="rId5"/>
          <a:stretch>
            <a:fillRect/>
          </a:stretch>
        </p:blipFill>
        <p:spPr>
          <a:xfrm>
            <a:off x="3044735" y="2037521"/>
            <a:ext cx="8378671" cy="3648213"/>
          </a:xfrm>
          <a:prstGeom prst="rect">
            <a:avLst/>
          </a:prstGeom>
        </p:spPr>
      </p:pic>
    </p:spTree>
    <p:extLst>
      <p:ext uri="{BB962C8B-B14F-4D97-AF65-F5344CB8AC3E}">
        <p14:creationId xmlns:p14="http://schemas.microsoft.com/office/powerpoint/2010/main" val="3000279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Table with Different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add different type of controls to the UI table, like Input field, Image, Select, Rating Indicator, Check Box etc.</a:t>
            </a:r>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sample.json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7EF8730-6664-4800-AFDD-4C6AA0BB94B8}"/>
              </a:ext>
            </a:extLst>
          </p:cNvPr>
          <p:cNvPicPr>
            <a:picLocks noChangeAspect="1"/>
          </p:cNvPicPr>
          <p:nvPr/>
        </p:nvPicPr>
        <p:blipFill>
          <a:blip r:embed="rId5"/>
          <a:stretch>
            <a:fillRect/>
          </a:stretch>
        </p:blipFill>
        <p:spPr>
          <a:xfrm>
            <a:off x="3532101" y="2533416"/>
            <a:ext cx="7891305" cy="27722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1255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Flipping the default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change the default model in in the application on press of a button in the ui.</a:t>
            </a:r>
          </a:p>
          <a:p>
            <a:pPr marL="285750" indent="-285750">
              <a:buFont typeface="Wingdings" panose="05000000000000000000" pitchFamily="2" charset="2"/>
              <a:buChar char="§"/>
            </a:pPr>
            <a:r>
              <a:rPr lang="en-US" dirty="0"/>
              <a:t>For this we will create a Flip button on the ui the default model bind to the application will be changed every time. (Flip Flop).</a:t>
            </a:r>
          </a:p>
          <a:p>
            <a:pPr marL="285750" indent="-285750">
              <a:buFont typeface="Wingdings" panose="05000000000000000000" pitchFamily="2" charset="2"/>
              <a:buChar char="§"/>
            </a:pPr>
            <a:r>
              <a:rPr lang="en-US" dirty="0"/>
              <a:t>Along with that we will set the Visible number of rows in the Table to 5.</a:t>
            </a:r>
          </a:p>
          <a:p>
            <a:endParaRPr lang="en-US" dirty="0"/>
          </a:p>
          <a:p>
            <a:r>
              <a:rPr lang="en-US" dirty="0"/>
              <a:t>Code Links:-</a:t>
            </a:r>
          </a:p>
          <a:p>
            <a:pPr marL="285750" indent="-285750">
              <a:buFontTx/>
              <a:buChar char="-"/>
            </a:pPr>
            <a:r>
              <a:rPr lang="en-US" dirty="0">
                <a:hlinkClick r:id="rId3"/>
              </a:rPr>
              <a:t>Main.controller.js</a:t>
            </a:r>
            <a:endParaRPr lang="en-US" dirty="0"/>
          </a:p>
          <a:p>
            <a:pPr marL="285750" indent="-285750">
              <a:buFontTx/>
              <a:buChar char="-"/>
            </a:pPr>
            <a:r>
              <a:rPr lang="en-US" dirty="0">
                <a:hlinkClick r:id="rId4"/>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AAA84ED6-7937-7C2C-BB22-4E48407AFAF4}"/>
              </a:ext>
            </a:extLst>
          </p:cNvPr>
          <p:cNvPicPr>
            <a:picLocks noChangeAspect="1"/>
          </p:cNvPicPr>
          <p:nvPr/>
        </p:nvPicPr>
        <p:blipFill>
          <a:blip r:embed="rId5"/>
          <a:stretch>
            <a:fillRect/>
          </a:stretch>
        </p:blipFill>
        <p:spPr>
          <a:xfrm>
            <a:off x="3835817" y="2633869"/>
            <a:ext cx="7680322" cy="3180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47540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Understand the element binding first we have to understand about the what is element.</a:t>
            </a:r>
          </a:p>
          <a:p>
            <a:pPr marL="285750" indent="-285750">
              <a:buFont typeface="Arial" panose="020B0604020202020204" pitchFamily="34" charset="0"/>
              <a:buChar char="•"/>
            </a:pPr>
            <a:r>
              <a:rPr lang="en-US" b="1" dirty="0"/>
              <a:t>Element : </a:t>
            </a:r>
            <a:r>
              <a:rPr lang="en-US" dirty="0"/>
              <a:t>Data related to the table inside the model memory is called as element ,</a:t>
            </a:r>
          </a:p>
          <a:p>
            <a:r>
              <a:rPr lang="en-US" b="1" dirty="0"/>
              <a:t>     </a:t>
            </a:r>
            <a:r>
              <a:rPr lang="en-US" dirty="0">
                <a:ln w="0"/>
                <a:solidFill>
                  <a:schemeClr val="accent1"/>
                </a:solidFill>
                <a:effectLst>
                  <a:outerShdw blurRad="38100" dist="25400" dir="5400000" algn="ctr" rotWithShape="0">
                    <a:srgbClr val="6E747A">
                      <a:alpha val="43000"/>
                    </a:srgbClr>
                  </a:outerShdw>
                </a:effectLst>
              </a:rPr>
              <a:t> so, if we have 10 elements in the model we will get eventually 10 rows in table at runtime.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5648ED0-B020-4CD5-82A5-ABB63FFC284C}"/>
              </a:ext>
            </a:extLst>
          </p:cNvPr>
          <p:cNvSpPr txBox="1"/>
          <p:nvPr/>
        </p:nvSpPr>
        <p:spPr>
          <a:xfrm>
            <a:off x="6905625" y="1841064"/>
            <a:ext cx="6096000" cy="4185761"/>
          </a:xfrm>
          <a:prstGeom prst="rect">
            <a:avLst/>
          </a:prstGeom>
          <a:noFill/>
        </p:spPr>
        <p:txBody>
          <a:bodyPr wrap="square">
            <a:spAutoFit/>
          </a:bodyPr>
          <a:lstStyle/>
          <a:p>
            <a:r>
              <a:rPr lang="en-US" sz="1400" b="1" dirty="0">
                <a:effectLst/>
                <a:latin typeface="Consolas" panose="020B0609020204030204" pitchFamily="49" charset="0"/>
              </a:rPr>
              <a:t>“</a:t>
            </a:r>
            <a:r>
              <a:rPr lang="en-US" sz="1400" b="1" dirty="0" err="1">
                <a:effectLst/>
                <a:latin typeface="Consolas" panose="020B0609020204030204" pitchFamily="49" charset="0"/>
              </a:rPr>
              <a:t>empTab</a:t>
            </a:r>
            <a:r>
              <a:rPr lang="en-US" sz="1400" b="1" dirty="0">
                <a:effectLst/>
                <a:latin typeface="Consolas" panose="020B0609020204030204" pitchFamily="49" charset="0"/>
              </a:rPr>
              <a:t>": {</a:t>
            </a:r>
          </a:p>
          <a:p>
            <a:r>
              <a:rPr lang="en-US" sz="1400" b="1" dirty="0">
                <a:effectLst/>
                <a:latin typeface="Consolas" panose="020B0609020204030204" pitchFamily="49" charset="0"/>
              </a:rPr>
              <a:t>            "empId": 1,</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"Roger",</a:t>
            </a:r>
          </a:p>
          <a:p>
            <a:r>
              <a:rPr lang="en-US" sz="1400" b="1" dirty="0">
                <a:effectLst/>
                <a:latin typeface="Consolas" panose="020B0609020204030204" pitchFamily="49" charset="0"/>
              </a:rPr>
              <a:t>            "salary": 10000,</a:t>
            </a:r>
          </a:p>
          <a:p>
            <a:r>
              <a:rPr lang="en-US" sz="1400" b="1" dirty="0">
                <a:effectLst/>
                <a:latin typeface="Consolas" panose="020B0609020204030204" pitchFamily="49" charset="0"/>
              </a:rPr>
              <a:t>            "smoker": false,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2</a:t>
            </a:r>
          </a:p>
          <a:p>
            <a:r>
              <a:rPr lang="en-US" sz="1400" b="1" dirty="0">
                <a:effectLst/>
                <a:latin typeface="Consolas" panose="020B0609020204030204" pitchFamily="49" charset="0"/>
              </a:rPr>
              <a:t>          },</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1" dirty="0">
                <a:effectLst/>
                <a:latin typeface="Consolas" panose="020B0609020204030204" pitchFamily="49" charset="0"/>
              </a:rPr>
              <a:t>{</a:t>
            </a:r>
          </a:p>
          <a:p>
            <a:r>
              <a:rPr lang="en-US" sz="1400" b="1" dirty="0">
                <a:effectLst/>
                <a:latin typeface="Consolas" panose="020B0609020204030204" pitchFamily="49" charset="0"/>
              </a:rPr>
              <a:t>            "empId": 2,</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"Ananya",</a:t>
            </a:r>
          </a:p>
          <a:p>
            <a:r>
              <a:rPr lang="en-US" sz="1400" b="1" dirty="0">
                <a:effectLst/>
                <a:latin typeface="Consolas" panose="020B0609020204030204" pitchFamily="49" charset="0"/>
              </a:rPr>
              <a:t>            "salary": 20000,</a:t>
            </a:r>
          </a:p>
          <a:p>
            <a:r>
              <a:rPr lang="en-US" sz="1400" b="1" dirty="0">
                <a:effectLst/>
                <a:latin typeface="Consolas" panose="020B0609020204030204" pitchFamily="49" charset="0"/>
              </a:rPr>
              <a:t>            "smoker": true,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4</a:t>
            </a:r>
          </a:p>
          <a:p>
            <a:r>
              <a:rPr lang="en-US" sz="1400" b="1" dirty="0">
                <a:effectLst/>
                <a:latin typeface="Consolas" panose="020B0609020204030204" pitchFamily="49" charset="0"/>
              </a:rPr>
              <a:t>        }</a:t>
            </a:r>
          </a:p>
          <a:p>
            <a:endParaRPr lang="en-US" sz="1400" b="1" dirty="0">
              <a:effectLst/>
              <a:latin typeface="Consolas" panose="020B0609020204030204" pitchFamily="49" charset="0"/>
            </a:endParaRPr>
          </a:p>
        </p:txBody>
      </p:sp>
      <p:sp>
        <p:nvSpPr>
          <p:cNvPr id="4" name="Left Brace 3">
            <a:extLst>
              <a:ext uri="{FF2B5EF4-FFF2-40B4-BE49-F238E27FC236}">
                <a16:creationId xmlns:a16="http://schemas.microsoft.com/office/drawing/2014/main" id="{BB45AE45-9350-44C6-A7D7-12C26ECE9589}"/>
              </a:ext>
            </a:extLst>
          </p:cNvPr>
          <p:cNvSpPr/>
          <p:nvPr/>
        </p:nvSpPr>
        <p:spPr>
          <a:xfrm>
            <a:off x="7481887" y="2182714"/>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308394-C830-4D27-81EF-0FFCC3EA76B8}"/>
              </a:ext>
            </a:extLst>
          </p:cNvPr>
          <p:cNvSpPr txBox="1"/>
          <p:nvPr/>
        </p:nvSpPr>
        <p:spPr>
          <a:xfrm>
            <a:off x="6581776" y="2712154"/>
            <a:ext cx="1016794" cy="307777"/>
          </a:xfrm>
          <a:prstGeom prst="rect">
            <a:avLst/>
          </a:prstGeom>
          <a:noFill/>
        </p:spPr>
        <p:txBody>
          <a:bodyPr wrap="square" rtlCol="0">
            <a:spAutoFit/>
          </a:bodyPr>
          <a:lstStyle/>
          <a:p>
            <a:r>
              <a:rPr lang="en-US" sz="1400" dirty="0"/>
              <a:t>Element  0 </a:t>
            </a:r>
          </a:p>
        </p:txBody>
      </p:sp>
      <p:graphicFrame>
        <p:nvGraphicFramePr>
          <p:cNvPr id="6" name="Table 8">
            <a:extLst>
              <a:ext uri="{FF2B5EF4-FFF2-40B4-BE49-F238E27FC236}">
                <a16:creationId xmlns:a16="http://schemas.microsoft.com/office/drawing/2014/main" id="{3A9CA37C-7FB7-4D15-94DB-2F5DB11D5ED1}"/>
              </a:ext>
            </a:extLst>
          </p:cNvPr>
          <p:cNvGraphicFramePr>
            <a:graphicFrameLocks noGrp="1"/>
          </p:cNvGraphicFramePr>
          <p:nvPr/>
        </p:nvGraphicFramePr>
        <p:xfrm>
          <a:off x="445084" y="2263139"/>
          <a:ext cx="3698292" cy="1112520"/>
        </p:xfrm>
        <a:graphic>
          <a:graphicData uri="http://schemas.openxmlformats.org/drawingml/2006/table">
            <a:tbl>
              <a:tblPr firstRow="1" bandRow="1">
                <a:tableStyleId>{5C22544A-7EE6-4342-B048-85BDC9FD1C3A}</a:tableStyleId>
              </a:tblPr>
              <a:tblGrid>
                <a:gridCol w="1232764">
                  <a:extLst>
                    <a:ext uri="{9D8B030D-6E8A-4147-A177-3AD203B41FA5}">
                      <a16:colId xmlns:a16="http://schemas.microsoft.com/office/drawing/2014/main" val="2645535371"/>
                    </a:ext>
                  </a:extLst>
                </a:gridCol>
                <a:gridCol w="1232764">
                  <a:extLst>
                    <a:ext uri="{9D8B030D-6E8A-4147-A177-3AD203B41FA5}">
                      <a16:colId xmlns:a16="http://schemas.microsoft.com/office/drawing/2014/main" val="3975140361"/>
                    </a:ext>
                  </a:extLst>
                </a:gridCol>
                <a:gridCol w="1232764">
                  <a:extLst>
                    <a:ext uri="{9D8B030D-6E8A-4147-A177-3AD203B41FA5}">
                      <a16:colId xmlns:a16="http://schemas.microsoft.com/office/drawing/2014/main" val="3154328376"/>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Salary</a:t>
                      </a:r>
                    </a:p>
                  </a:txBody>
                  <a:tcPr/>
                </a:tc>
                <a:extLst>
                  <a:ext uri="{0D108BD9-81ED-4DB2-BD59-A6C34878D82A}">
                    <a16:rowId xmlns:a16="http://schemas.microsoft.com/office/drawing/2014/main" val="442057665"/>
                  </a:ext>
                </a:extLst>
              </a:tr>
              <a:tr h="370840">
                <a:tc>
                  <a:txBody>
                    <a:bodyPr/>
                    <a:lstStyle/>
                    <a:p>
                      <a:r>
                        <a:rPr lang="en-US" dirty="0"/>
                        <a:t>1</a:t>
                      </a:r>
                    </a:p>
                  </a:txBody>
                  <a:tcPr/>
                </a:tc>
                <a:tc>
                  <a:txBody>
                    <a:bodyPr/>
                    <a:lstStyle/>
                    <a:p>
                      <a:r>
                        <a:rPr lang="en-US" dirty="0"/>
                        <a:t>Roger</a:t>
                      </a:r>
                    </a:p>
                  </a:txBody>
                  <a:tcPr/>
                </a:tc>
                <a:tc>
                  <a:txBody>
                    <a:bodyPr/>
                    <a:lstStyle/>
                    <a:p>
                      <a:r>
                        <a:rPr lang="en-US" dirty="0"/>
                        <a:t>10000</a:t>
                      </a:r>
                    </a:p>
                  </a:txBody>
                  <a:tcPr/>
                </a:tc>
                <a:extLst>
                  <a:ext uri="{0D108BD9-81ED-4DB2-BD59-A6C34878D82A}">
                    <a16:rowId xmlns:a16="http://schemas.microsoft.com/office/drawing/2014/main" val="3296337876"/>
                  </a:ext>
                </a:extLst>
              </a:tr>
              <a:tr h="370840">
                <a:tc>
                  <a:txBody>
                    <a:bodyPr/>
                    <a:lstStyle/>
                    <a:p>
                      <a:r>
                        <a:rPr lang="en-US" dirty="0"/>
                        <a:t>2</a:t>
                      </a:r>
                    </a:p>
                  </a:txBody>
                  <a:tcPr/>
                </a:tc>
                <a:tc>
                  <a:txBody>
                    <a:bodyPr/>
                    <a:lstStyle/>
                    <a:p>
                      <a:r>
                        <a:rPr lang="en-US" dirty="0"/>
                        <a:t>Ananya</a:t>
                      </a:r>
                    </a:p>
                  </a:txBody>
                  <a:tcPr/>
                </a:tc>
                <a:tc>
                  <a:txBody>
                    <a:bodyPr/>
                    <a:lstStyle/>
                    <a:p>
                      <a:r>
                        <a:rPr lang="en-US" dirty="0"/>
                        <a:t>20000</a:t>
                      </a:r>
                    </a:p>
                  </a:txBody>
                  <a:tcPr/>
                </a:tc>
                <a:extLst>
                  <a:ext uri="{0D108BD9-81ED-4DB2-BD59-A6C34878D82A}">
                    <a16:rowId xmlns:a16="http://schemas.microsoft.com/office/drawing/2014/main" val="1620734364"/>
                  </a:ext>
                </a:extLst>
              </a:tr>
            </a:tbl>
          </a:graphicData>
        </a:graphic>
      </p:graphicFrame>
      <p:sp>
        <p:nvSpPr>
          <p:cNvPr id="14" name="Left Brace 13">
            <a:extLst>
              <a:ext uri="{FF2B5EF4-FFF2-40B4-BE49-F238E27FC236}">
                <a16:creationId xmlns:a16="http://schemas.microsoft.com/office/drawing/2014/main" id="{DA0C6E42-A946-4690-907C-07ACD0A112A2}"/>
              </a:ext>
            </a:extLst>
          </p:cNvPr>
          <p:cNvSpPr/>
          <p:nvPr/>
        </p:nvSpPr>
        <p:spPr>
          <a:xfrm>
            <a:off x="7481887" y="4104769"/>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0D9CC8-919F-48A8-84E7-CEFA4DB66708}"/>
              </a:ext>
            </a:extLst>
          </p:cNvPr>
          <p:cNvCxnSpPr>
            <a:cxnSpLocks/>
            <a:endCxn id="6" idx="3"/>
          </p:cNvCxnSpPr>
          <p:nvPr/>
        </p:nvCxnSpPr>
        <p:spPr>
          <a:xfrm flipH="1">
            <a:off x="4143376" y="2819399"/>
            <a:ext cx="243839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0F2C02-BF07-4E1E-A0CF-EF0A5A4039A7}"/>
              </a:ext>
            </a:extLst>
          </p:cNvPr>
          <p:cNvCxnSpPr>
            <a:cxnSpLocks/>
            <a:stCxn id="25" idx="1"/>
          </p:cNvCxnSpPr>
          <p:nvPr/>
        </p:nvCxnSpPr>
        <p:spPr>
          <a:xfrm flipH="1" flipV="1">
            <a:off x="4143376" y="3127176"/>
            <a:ext cx="2321718" cy="17701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B7FE361B-E4F5-4BD2-AAF4-3F4A6EEF3776}"/>
              </a:ext>
            </a:extLst>
          </p:cNvPr>
          <p:cNvSpPr txBox="1"/>
          <p:nvPr/>
        </p:nvSpPr>
        <p:spPr>
          <a:xfrm>
            <a:off x="6465094" y="4743450"/>
            <a:ext cx="1016794" cy="307777"/>
          </a:xfrm>
          <a:prstGeom prst="rect">
            <a:avLst/>
          </a:prstGeom>
          <a:noFill/>
        </p:spPr>
        <p:txBody>
          <a:bodyPr wrap="square" rtlCol="0">
            <a:spAutoFit/>
          </a:bodyPr>
          <a:lstStyle/>
          <a:p>
            <a:r>
              <a:rPr lang="en-US" sz="1400" dirty="0"/>
              <a:t>Element 1</a:t>
            </a:r>
          </a:p>
        </p:txBody>
      </p:sp>
    </p:spTree>
    <p:extLst>
      <p:ext uri="{BB962C8B-B14F-4D97-AF65-F5344CB8AC3E}">
        <p14:creationId xmlns:p14="http://schemas.microsoft.com/office/powerpoint/2010/main" val="2586345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97167" y="2725783"/>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6628986" y="3115729"/>
            <a:ext cx="1590675" cy="923330"/>
          </a:xfrm>
          <a:prstGeom prst="rect">
            <a:avLst/>
          </a:prstGeom>
          <a:noFill/>
        </p:spPr>
        <p:txBody>
          <a:bodyPr wrap="square" rtlCol="0">
            <a:spAutoFit/>
          </a:bodyPr>
          <a:lstStyle/>
          <a:p>
            <a:r>
              <a:rPr lang="en-US" dirty="0">
                <a:highlight>
                  <a:srgbClr val="FFFF00"/>
                </a:highlight>
              </a:rPr>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p:cNvCxnSpPr>
          <p:nvPr/>
        </p:nvCxnSpPr>
        <p:spPr>
          <a:xfrm flipH="1">
            <a:off x="6142797" y="3249266"/>
            <a:ext cx="50565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p:cNvCxnSpPr>
          <p:nvPr/>
        </p:nvCxnSpPr>
        <p:spPr>
          <a:xfrm flipH="1">
            <a:off x="6133686" y="3598309"/>
            <a:ext cx="50565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p:cNvCxnSpPr>
          <p:nvPr/>
        </p:nvCxnSpPr>
        <p:spPr>
          <a:xfrm flipH="1">
            <a:off x="6124576" y="3926486"/>
            <a:ext cx="52387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cxnSp>
        <p:nvCxnSpPr>
          <p:cNvPr id="38" name="Connector: Elbow 37">
            <a:extLst>
              <a:ext uri="{FF2B5EF4-FFF2-40B4-BE49-F238E27FC236}">
                <a16:creationId xmlns:a16="http://schemas.microsoft.com/office/drawing/2014/main" id="{98F85C12-4AE2-477D-B4DA-2FA32A06F8E1}"/>
              </a:ext>
            </a:extLst>
          </p:cNvPr>
          <p:cNvCxnSpPr/>
          <p:nvPr/>
        </p:nvCxnSpPr>
        <p:spPr>
          <a:xfrm flipV="1">
            <a:off x="7048500" y="2438400"/>
            <a:ext cx="1704975" cy="719760"/>
          </a:xfrm>
          <a:prstGeom prst="bentConnector3">
            <a:avLst>
              <a:gd name="adj1" fmla="val -279"/>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A329D7EB-A09D-4F68-81F7-6842EF9209A3}"/>
              </a:ext>
            </a:extLst>
          </p:cNvPr>
          <p:cNvSpPr txBox="1"/>
          <p:nvPr/>
        </p:nvSpPr>
        <p:spPr>
          <a:xfrm>
            <a:off x="8791575" y="2105025"/>
            <a:ext cx="304800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The path of the element will always be the :</a:t>
            </a:r>
          </a:p>
          <a:p>
            <a:r>
              <a:rPr lang="en-US" sz="1400" dirty="0"/>
              <a:t>/</a:t>
            </a:r>
            <a:r>
              <a:rPr lang="en-US" sz="1400" dirty="0" err="1"/>
              <a:t>entitysetname</a:t>
            </a:r>
            <a:r>
              <a:rPr lang="en-US" sz="1400" dirty="0"/>
              <a:t>/index of the element</a:t>
            </a:r>
          </a:p>
        </p:txBody>
      </p:sp>
    </p:spTree>
    <p:extLst>
      <p:ext uri="{BB962C8B-B14F-4D97-AF65-F5344CB8AC3E}">
        <p14:creationId xmlns:p14="http://schemas.microsoft.com/office/powerpoint/2010/main" val="11613881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Object Concept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Every UI5 event handler method will be entitled to receive an object free in the function, this object is know as </a:t>
            </a:r>
            <a:r>
              <a:rPr lang="en-US" b="1" dirty="0"/>
              <a:t>event object.</a:t>
            </a:r>
          </a:p>
          <a:p>
            <a:pPr marL="285750" indent="-285750">
              <a:buFont typeface="Wingdings" panose="05000000000000000000" pitchFamily="2" charset="2"/>
              <a:buChar char="§"/>
            </a:pPr>
            <a:r>
              <a:rPr lang="en-US" dirty="0"/>
              <a:t>This object is responsible to carry important information about the event.</a:t>
            </a:r>
          </a:p>
          <a:p>
            <a:endParaRPr lang="en-US" dirty="0"/>
          </a:p>
          <a:p>
            <a:r>
              <a:rPr lang="en-US" dirty="0"/>
              <a:t>For example : the </a:t>
            </a:r>
            <a:r>
              <a:rPr lang="en-US" dirty="0">
                <a:solidFill>
                  <a:schemeClr val="bg2">
                    <a:lumMod val="25000"/>
                  </a:schemeClr>
                </a:solidFill>
              </a:rPr>
              <a:t>rowSelectionChange</a:t>
            </a:r>
            <a:r>
              <a:rPr lang="en-US" dirty="0"/>
              <a:t> event’s event object will let you know about the index of the row selected by the user.</a:t>
            </a:r>
          </a:p>
          <a:p>
            <a:endParaRPr lang="en-US" dirty="0"/>
          </a:p>
          <a:p>
            <a:pPr marL="285750" indent="-285750">
              <a:buFont typeface="Arial" panose="020B0604020202020204" pitchFamily="34" charset="0"/>
              <a:buChar char="•"/>
            </a:pPr>
            <a:r>
              <a:rPr lang="en-US" dirty="0"/>
              <a:t>Every Event object in SAPUI5 have exact 3 same function which are generic :</a:t>
            </a:r>
          </a:p>
          <a:p>
            <a:pPr marL="342900" indent="-342900">
              <a:buAutoNum type="arabicPeriod"/>
            </a:pPr>
            <a:r>
              <a:rPr lang="en-US" b="1" dirty="0"/>
              <a:t>getSource() </a:t>
            </a:r>
            <a:r>
              <a:rPr lang="en-US" dirty="0"/>
              <a:t>: will give the object of the source control from where event was originally generated. We can get object of the control, we can use it without giving an id.</a:t>
            </a:r>
          </a:p>
          <a:p>
            <a:pPr marL="342900" indent="-342900">
              <a:buAutoNum type="arabicPeriod"/>
            </a:pPr>
            <a:r>
              <a:rPr lang="en-US" b="1" dirty="0"/>
              <a:t>getParameters() :</a:t>
            </a:r>
            <a:r>
              <a:rPr lang="en-US" dirty="0"/>
              <a:t> every event carries a lot of the information about the user action </a:t>
            </a:r>
            <a:r>
              <a:rPr lang="en-US" b="1" dirty="0"/>
              <a:t>e.g. </a:t>
            </a:r>
            <a:r>
              <a:rPr lang="en-US" dirty="0"/>
              <a:t>row index of the selected row of the table. All this info come in form of parameters.</a:t>
            </a:r>
            <a:endParaRPr lang="en-US" b="1" dirty="0"/>
          </a:p>
          <a:p>
            <a:pPr marL="342900" indent="-342900">
              <a:buAutoNum type="arabicPeriod"/>
            </a:pPr>
            <a:r>
              <a:rPr lang="en-US" b="1" dirty="0"/>
              <a:t>getParameter() : </a:t>
            </a:r>
            <a:r>
              <a:rPr lang="en-US" dirty="0"/>
              <a:t> if we want to get single parameter value we can get it using this getParameter() function.</a:t>
            </a:r>
          </a:p>
          <a:p>
            <a:endParaRPr lang="en-US" dirty="0"/>
          </a:p>
          <a:p>
            <a:r>
              <a:rPr lang="en-US" dirty="0"/>
              <a:t>Note : best practice to use event object is put </a:t>
            </a:r>
            <a:r>
              <a:rPr lang="en-US" b="1" dirty="0">
                <a:solidFill>
                  <a:srgbClr val="FF0000"/>
                </a:solidFill>
              </a:rPr>
              <a:t>oEvent</a:t>
            </a:r>
            <a:r>
              <a:rPr lang="en-US" dirty="0"/>
              <a:t> in the function’s parameter and using a hard debugger and then check the information got by the event object in browser’s console.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7161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Make the table rows from multiselect to single select. </a:t>
            </a:r>
          </a:p>
          <a:p>
            <a:pPr marL="285750" indent="-285750">
              <a:buFont typeface="Wingdings" panose="05000000000000000000" pitchFamily="2" charset="2"/>
              <a:buChar char="§"/>
            </a:pPr>
            <a:r>
              <a:rPr lang="en-US" dirty="0"/>
              <a:t>On select one row the data of that row have to shown in the SimpleForm by using the event object and element binding discussed in the previous slides.</a:t>
            </a:r>
          </a:p>
          <a:p>
            <a:pPr marL="285750" indent="-285750">
              <a:buFont typeface="Wingdings" panose="05000000000000000000" pitchFamily="2" charset="2"/>
              <a:buChar char="§"/>
            </a:pPr>
            <a:endParaRPr lang="en-US" dirty="0"/>
          </a:p>
          <a:p>
            <a:endParaRPr lang="en-US" dirty="0"/>
          </a:p>
          <a:p>
            <a:endParaRPr lang="en-US" dirty="0"/>
          </a:p>
          <a:p>
            <a:r>
              <a:rPr lang="en-US" dirty="0"/>
              <a:t>Code Links:-</a:t>
            </a:r>
            <a:endParaRPr lang="en-US" u="sng" dirty="0"/>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17E96F8-822F-DFCB-BEEB-10AB46A84E9E}"/>
              </a:ext>
            </a:extLst>
          </p:cNvPr>
          <p:cNvPicPr>
            <a:picLocks noChangeAspect="1"/>
          </p:cNvPicPr>
          <p:nvPr/>
        </p:nvPicPr>
        <p:blipFill>
          <a:blip r:embed="rId5"/>
          <a:stretch>
            <a:fillRect/>
          </a:stretch>
        </p:blipFill>
        <p:spPr>
          <a:xfrm>
            <a:off x="3800975" y="3429000"/>
            <a:ext cx="7938052" cy="24281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8252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Initialize First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our first view.</a:t>
            </a:r>
          </a:p>
          <a:p>
            <a:pPr marL="285750" indent="-285750">
              <a:buFont typeface="Wingdings" panose="05000000000000000000" pitchFamily="2" charset="2"/>
              <a:buChar char="§"/>
            </a:pPr>
            <a:r>
              <a:rPr lang="en-US" dirty="0"/>
              <a:t>Along with that we will add a button in the view using </a:t>
            </a:r>
            <a:r>
              <a:rPr lang="en-US" dirty="0" err="1"/>
              <a:t>js</a:t>
            </a:r>
            <a:r>
              <a:rPr lang="en-US" dirty="0"/>
              <a:t> view.</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index.html</a:t>
            </a:r>
            <a:endParaRPr lang="en-US" dirty="0"/>
          </a:p>
          <a:p>
            <a:pPr marL="285750" indent="-285750">
              <a:buFontTx/>
              <a:buChar char="-"/>
            </a:pPr>
            <a:r>
              <a:rPr lang="en-US" dirty="0">
                <a:hlinkClick r:id="rId4"/>
              </a:rPr>
              <a:t>Main.view.js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6D2E1E36-B5B2-8897-6A90-68F398C25255}"/>
              </a:ext>
            </a:extLst>
          </p:cNvPr>
          <p:cNvPicPr>
            <a:picLocks noChangeAspect="1"/>
          </p:cNvPicPr>
          <p:nvPr/>
        </p:nvPicPr>
        <p:blipFill>
          <a:blip r:embed="rId5"/>
          <a:stretch>
            <a:fillRect/>
          </a:stretch>
        </p:blipFill>
        <p:spPr>
          <a:xfrm>
            <a:off x="6096000" y="2317533"/>
            <a:ext cx="5580476" cy="35067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8766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a:ln>
                  <a:noFill/>
                </a:ln>
                <a:solidFill>
                  <a:prstClr val="white"/>
                </a:solidFill>
                <a:effectLst/>
                <a:uLnTx/>
                <a:uFillTx/>
                <a:latin typeface="Calibri" panose="020F0502020204030204"/>
                <a:ea typeface="+mn-ea"/>
                <a:cs typeface="+mn-cs"/>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a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sz="1800" dirty="0"/>
              <a:t>In SAPUI5 except the view, all the JS files will follow a special syntax to create a class (module). As we all know that in software development, the entire solution is designed by creating multiple classes, these classes work together to run our solution. We have dependencies between our class. The syntax which we use is responsible for loading our dependent classes. </a:t>
            </a:r>
          </a:p>
          <a:p>
            <a:pPr algn="just"/>
            <a:endParaRPr lang="en-US" sz="1800" dirty="0"/>
          </a:p>
          <a:p>
            <a:pPr marL="342900" indent="-342900" algn="just">
              <a:buAutoNum type="arabicPeriod"/>
            </a:pPr>
            <a:r>
              <a:rPr lang="en-US" sz="1800" dirty="0"/>
              <a:t>A controller is also a class, but since its special (controller) class, we also need to inherit a special SAPUI5 class to mark it as controller. The name of special class is </a:t>
            </a:r>
            <a:r>
              <a:rPr lang="en-US" sz="1800" b="1" dirty="0"/>
              <a:t>sap/ui/core/mvc/Controller.</a:t>
            </a:r>
            <a:endParaRPr lang="en-US" sz="1800" dirty="0"/>
          </a:p>
          <a:p>
            <a:pPr marL="342900" indent="-342900" algn="just">
              <a:buAutoNum type="arabicPeriod"/>
            </a:pPr>
            <a:r>
              <a:rPr lang="en-US" sz="1800" dirty="0"/>
              <a:t>In JS we use </a:t>
            </a:r>
            <a:r>
              <a:rPr lang="en-US" sz="1800" b="1" dirty="0"/>
              <a:t>extend </a:t>
            </a:r>
            <a:r>
              <a:rPr lang="en-US" sz="1800" dirty="0"/>
              <a:t>keyword to perform inheritance.</a:t>
            </a:r>
          </a:p>
          <a:p>
            <a:pPr marL="342900" indent="-342900" algn="just">
              <a:buAutoNum type="arabicPeriod"/>
            </a:pPr>
            <a:r>
              <a:rPr lang="en-US" sz="1800" dirty="0"/>
              <a:t>A module name is derived from a class name in SDK by </a:t>
            </a:r>
            <a:r>
              <a:rPr lang="en-US" sz="1800" b="1" u="sng" dirty="0"/>
              <a:t>replacing every dot (.) with slash (/)</a:t>
            </a:r>
          </a:p>
          <a:p>
            <a:pPr marL="342900" indent="-342900" algn="just">
              <a:buAutoNum type="arabicPeriod"/>
            </a:pPr>
            <a:r>
              <a:rPr lang="en-US" sz="1800" dirty="0"/>
              <a:t>This syntax will load all the dependent classes asynchronously, this is why the syntax is called AMD like syntax (Asynchronous module loading). Also called </a:t>
            </a:r>
            <a:r>
              <a:rPr lang="en-US" sz="1800" b="1" dirty="0"/>
              <a:t>scaffolding template.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C5259260-BFA9-4762-A819-FEFAD9E7DA65}"/>
              </a:ext>
            </a:extLst>
          </p:cNvPr>
          <p:cNvSpPr txBox="1"/>
          <p:nvPr/>
        </p:nvSpPr>
        <p:spPr>
          <a:xfrm>
            <a:off x="261764" y="4155297"/>
            <a:ext cx="11118914"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a:t>
            </a:r>
            <a:r>
              <a:rPr lang="en-US" dirty="0">
                <a:highlight>
                  <a:srgbClr val="00FFFF"/>
                </a:highlight>
              </a:rPr>
              <a:t>dependencies”, “dep2”, “dep3</a:t>
            </a:r>
            <a:r>
              <a:rPr lang="en-US" dirty="0"/>
              <a:t>”],</a:t>
            </a:r>
          </a:p>
          <a:p>
            <a:r>
              <a:rPr lang="en-US" dirty="0"/>
              <a:t>		function(oD1, oD2, oD3) {</a:t>
            </a:r>
          </a:p>
          <a:p>
            <a:r>
              <a:rPr lang="en-US" dirty="0"/>
              <a:t>			--logic—</a:t>
            </a:r>
          </a:p>
          <a:p>
            <a:r>
              <a:rPr lang="en-US" dirty="0"/>
              <a:t>		}</a:t>
            </a:r>
          </a:p>
          <a:p>
            <a:r>
              <a:rPr lang="en-US" dirty="0"/>
              <a:t>	);</a:t>
            </a:r>
          </a:p>
        </p:txBody>
      </p:sp>
      <p:cxnSp>
        <p:nvCxnSpPr>
          <p:cNvPr id="7" name="Straight Arrow Connector 6">
            <a:extLst>
              <a:ext uri="{FF2B5EF4-FFF2-40B4-BE49-F238E27FC236}">
                <a16:creationId xmlns:a16="http://schemas.microsoft.com/office/drawing/2014/main" id="{3A6FDD26-4858-4143-9E7A-3532384BCFAB}"/>
              </a:ext>
            </a:extLst>
          </p:cNvPr>
          <p:cNvCxnSpPr>
            <a:cxnSpLocks/>
            <a:endCxn id="9" idx="1"/>
          </p:cNvCxnSpPr>
          <p:nvPr/>
        </p:nvCxnSpPr>
        <p:spPr>
          <a:xfrm>
            <a:off x="3898760" y="4954790"/>
            <a:ext cx="3224809" cy="50436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9197B130-F156-44DA-AED9-DEFAE38712C0}"/>
              </a:ext>
            </a:extLst>
          </p:cNvPr>
          <p:cNvSpPr txBox="1"/>
          <p:nvPr/>
        </p:nvSpPr>
        <p:spPr>
          <a:xfrm>
            <a:off x="7123569" y="5274492"/>
            <a:ext cx="1181100" cy="369332"/>
          </a:xfrm>
          <a:prstGeom prst="rect">
            <a:avLst/>
          </a:prstGeom>
          <a:noFill/>
        </p:spPr>
        <p:txBody>
          <a:bodyPr wrap="square" rtlCol="0">
            <a:spAutoFit/>
          </a:bodyPr>
          <a:lstStyle/>
          <a:p>
            <a:r>
              <a:rPr lang="en-US" dirty="0"/>
              <a:t>Modules</a:t>
            </a:r>
          </a:p>
        </p:txBody>
      </p:sp>
      <p:sp>
        <p:nvSpPr>
          <p:cNvPr id="10" name="Right Brace 9">
            <a:extLst>
              <a:ext uri="{FF2B5EF4-FFF2-40B4-BE49-F238E27FC236}">
                <a16:creationId xmlns:a16="http://schemas.microsoft.com/office/drawing/2014/main" id="{D2006FCB-9D99-4038-B539-C1ADBDC85828}"/>
              </a:ext>
            </a:extLst>
          </p:cNvPr>
          <p:cNvSpPr/>
          <p:nvPr/>
        </p:nvSpPr>
        <p:spPr>
          <a:xfrm>
            <a:off x="7770695" y="4365898"/>
            <a:ext cx="733425" cy="211455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263B821-3D40-4EA9-ACE4-F28E167F5C94}"/>
              </a:ext>
            </a:extLst>
          </p:cNvPr>
          <p:cNvSpPr txBox="1"/>
          <p:nvPr/>
        </p:nvSpPr>
        <p:spPr>
          <a:xfrm>
            <a:off x="8532208" y="4874404"/>
            <a:ext cx="2948195" cy="1384995"/>
          </a:xfrm>
          <a:prstGeom prst="rect">
            <a:avLst/>
          </a:prstGeom>
          <a:noFill/>
        </p:spPr>
        <p:txBody>
          <a:bodyPr wrap="square" rtlCol="0">
            <a:spAutoFit/>
          </a:bodyPr>
          <a:lstStyle/>
          <a:p>
            <a:r>
              <a:rPr lang="en-US" sz="1400" b="1" dirty="0">
                <a:highlight>
                  <a:srgbClr val="FFFF00"/>
                </a:highlight>
              </a:rPr>
              <a:t>The Syntax of the controller has the AMD(Asynchronous Module Loading) like structure .</a:t>
            </a:r>
            <a:br>
              <a:rPr lang="en-US" sz="1400" b="1" dirty="0">
                <a:highlight>
                  <a:srgbClr val="FFFF00"/>
                </a:highlight>
              </a:rPr>
            </a:br>
            <a:br>
              <a:rPr lang="en-US" sz="1400" b="1" dirty="0">
                <a:highlight>
                  <a:srgbClr val="FFFF00"/>
                </a:highlight>
              </a:rPr>
            </a:br>
            <a:r>
              <a:rPr lang="en-US" sz="1400" b="1" dirty="0">
                <a:highlight>
                  <a:srgbClr val="FFFF00"/>
                </a:highlight>
              </a:rPr>
              <a:t>This is also Know as </a:t>
            </a:r>
            <a:r>
              <a:rPr lang="en-US" sz="1400" b="1" dirty="0">
                <a:solidFill>
                  <a:schemeClr val="accent4">
                    <a:lumMod val="50000"/>
                  </a:schemeClr>
                </a:solidFill>
                <a:highlight>
                  <a:srgbClr val="FFFF00"/>
                </a:highlight>
              </a:rPr>
              <a:t>Scaffolding Template</a:t>
            </a:r>
          </a:p>
        </p:txBody>
      </p:sp>
    </p:spTree>
    <p:extLst>
      <p:ext uri="{BB962C8B-B14F-4D97-AF65-F5344CB8AC3E}">
        <p14:creationId xmlns:p14="http://schemas.microsoft.com/office/powerpoint/2010/main" val="3410964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1118913" cy="3508653"/>
          </a:xfrm>
          <a:prstGeom prst="rect">
            <a:avLst/>
          </a:prstGeom>
          <a:noFill/>
        </p:spPr>
        <p:txBody>
          <a:bodyPr wrap="square" rtlCol="0">
            <a:spAutoFit/>
          </a:bodyPr>
          <a:lstStyle/>
          <a:p>
            <a:pPr marL="285750" indent="-285750">
              <a:buFontTx/>
              <a:buChar char="-"/>
            </a:pPr>
            <a:r>
              <a:rPr lang="en-US" b="0" i="0" dirty="0">
                <a:solidFill>
                  <a:srgbClr val="32363A"/>
                </a:solidFill>
                <a:effectLst/>
              </a:rPr>
              <a:t>We define a simple controller as follows:</a:t>
            </a:r>
            <a:endParaRPr lang="en-US" b="0" i="0" dirty="0">
              <a:solidFill>
                <a:srgbClr val="32363A"/>
              </a:solidFill>
              <a:effectLst/>
              <a:latin typeface="72"/>
            </a:endParaRPr>
          </a:p>
          <a:p>
            <a:endParaRPr lang="en-US" dirty="0">
              <a:solidFill>
                <a:srgbClr val="32363A"/>
              </a:solidFill>
              <a:latin typeface="72"/>
            </a:endParaRPr>
          </a:p>
          <a:p>
            <a:r>
              <a:rPr lang="en-US" dirty="0">
                <a:solidFill>
                  <a:srgbClr val="32363A"/>
                </a:solidFill>
                <a:latin typeface="72"/>
              </a:rPr>
              <a:t>	</a:t>
            </a:r>
            <a:r>
              <a:rPr lang="en-US" sz="2400" b="0" i="0" dirty="0">
                <a:solidFill>
                  <a:srgbClr val="000000"/>
                </a:solidFill>
                <a:effectLst/>
                <a:latin typeface="Menlo"/>
              </a:rPr>
              <a:t>sap</a:t>
            </a:r>
            <a:r>
              <a:rPr lang="en-US" sz="2400" b="0" i="0" dirty="0">
                <a:solidFill>
                  <a:srgbClr val="666600"/>
                </a:solidFill>
                <a:effectLst/>
                <a:latin typeface="Menlo"/>
              </a:rPr>
              <a:t>.</a:t>
            </a:r>
            <a:r>
              <a:rPr lang="en-US" sz="2400" b="0" i="0" dirty="0">
                <a:solidFill>
                  <a:srgbClr val="000000"/>
                </a:solidFill>
                <a:effectLst/>
                <a:latin typeface="Menlo"/>
              </a:rPr>
              <a:t>ui</a:t>
            </a:r>
            <a:r>
              <a:rPr lang="en-US" sz="2400" b="0" i="0" dirty="0">
                <a:solidFill>
                  <a:srgbClr val="666600"/>
                </a:solidFill>
                <a:effectLst/>
                <a:latin typeface="Menlo"/>
              </a:rPr>
              <a:t>.</a:t>
            </a:r>
            <a:r>
              <a:rPr lang="en-US" sz="2400" b="0" i="0" dirty="0">
                <a:solidFill>
                  <a:srgbClr val="000000"/>
                </a:solidFill>
                <a:effectLst/>
                <a:latin typeface="Menlo"/>
              </a:rPr>
              <a:t>define</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008800"/>
                </a:solidFill>
                <a:effectLst/>
                <a:latin typeface="Menlo"/>
              </a:rPr>
              <a:t>"sap/ui/core/mvc/Controller"</a:t>
            </a:r>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000088"/>
                </a:solidFill>
                <a:effectLst/>
                <a:latin typeface="Menlo"/>
              </a:rPr>
              <a:t>function</a:t>
            </a:r>
            <a:r>
              <a:rPr lang="en-US" sz="2400" b="0" i="0" dirty="0">
                <a:solidFill>
                  <a:srgbClr val="666600"/>
                </a:solidFill>
                <a:effectLst/>
                <a:latin typeface="Menlo"/>
              </a:rPr>
              <a:t>(</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b="0" i="0" dirty="0">
                <a:solidFill>
                  <a:srgbClr val="666600"/>
                </a:solidFill>
                <a:effectLst/>
                <a:latin typeface="Menlo"/>
              </a:rPr>
              <a:t>		</a:t>
            </a:r>
            <a:r>
              <a:rPr lang="en-US" sz="2400" b="0" i="0" dirty="0">
                <a:solidFill>
                  <a:srgbClr val="008800"/>
                </a:solidFill>
                <a:effectLst/>
                <a:latin typeface="Menlo"/>
              </a:rPr>
              <a:t>"use strict"</a:t>
            </a:r>
            <a:r>
              <a:rPr lang="en-US" sz="2400" b="0" i="0" dirty="0">
                <a:solidFill>
                  <a:srgbClr val="666600"/>
                </a:solidFill>
                <a:effectLst/>
                <a:latin typeface="Menlo"/>
              </a:rPr>
              <a:t>;</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000088"/>
                </a:solidFill>
                <a:effectLst/>
                <a:latin typeface="Menlo"/>
              </a:rPr>
              <a:t>return</a:t>
            </a:r>
            <a:r>
              <a:rPr lang="en-US" sz="2400" b="0" i="0" dirty="0">
                <a:solidFill>
                  <a:srgbClr val="000000"/>
                </a:solidFill>
                <a:effectLst/>
                <a:latin typeface="Menlo"/>
              </a:rPr>
              <a:t> </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extend</a:t>
            </a:r>
            <a:r>
              <a:rPr lang="en-US" sz="2400" b="0" i="0" dirty="0">
                <a:solidFill>
                  <a:srgbClr val="666600"/>
                </a:solidFill>
                <a:effectLst/>
                <a:latin typeface="Menlo"/>
              </a:rPr>
              <a:t>(</a:t>
            </a:r>
            <a:r>
              <a:rPr lang="en-US" sz="2400" b="0" i="0" dirty="0">
                <a:solidFill>
                  <a:srgbClr val="008800"/>
                </a:solidFill>
                <a:effectLst/>
                <a:latin typeface="Menlo"/>
              </a:rPr>
              <a:t>“Address of 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dirty="0">
                <a:solidFill>
                  <a:srgbClr val="666600"/>
                </a:solidFill>
                <a:latin typeface="Menlo"/>
              </a:rPr>
              <a:t>			</a:t>
            </a:r>
            <a:r>
              <a:rPr lang="en-US" sz="2400" b="0" i="0" dirty="0">
                <a:solidFill>
                  <a:srgbClr val="880000"/>
                </a:solidFill>
                <a:effectLst/>
                <a:latin typeface="Menlo"/>
              </a:rPr>
              <a:t>// controller logic goes here</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p>
          <a:p>
            <a:endParaRPr lang="en-US" dirty="0"/>
          </a:p>
        </p:txBody>
      </p:sp>
    </p:spTree>
    <p:extLst>
      <p:ext uri="{BB962C8B-B14F-4D97-AF65-F5344CB8AC3E}">
        <p14:creationId xmlns:p14="http://schemas.microsoft.com/office/powerpoint/2010/main" val="4138837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to make our button work, we have to add some control logic to it, that logic will be written in the controller.</a:t>
            </a:r>
          </a:p>
          <a:p>
            <a:pPr marL="285750" indent="-285750">
              <a:buFont typeface="Wingdings" panose="05000000000000000000" pitchFamily="2" charset="2"/>
              <a:buChar char="§"/>
            </a:pPr>
            <a:r>
              <a:rPr lang="en-US" dirty="0"/>
              <a:t>To add a controller to the project make a controller folder in the webapp directory and in that add a file named Main.controller.js.</a:t>
            </a:r>
          </a:p>
          <a:p>
            <a:pPr marL="285750" indent="-285750">
              <a:buFont typeface="Wingdings" panose="05000000000000000000" pitchFamily="2" charset="2"/>
              <a:buChar char="§"/>
            </a:pPr>
            <a:r>
              <a:rPr lang="en-US" dirty="0"/>
              <a:t>In that file add the basic controller code in it and a function to show a alert message on click of the button.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 </a:t>
            </a:r>
          </a:p>
          <a:p>
            <a:pPr marL="285750" indent="-285750">
              <a:buFontTx/>
              <a:buChar char="-"/>
            </a:pPr>
            <a:r>
              <a:rPr lang="en-US" dirty="0">
                <a:hlinkClick r:id="rId3"/>
              </a:rPr>
              <a:t>Main.view.js</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2876BF2C-5533-55E1-9262-DFA5AE90CA0C}"/>
              </a:ext>
            </a:extLst>
          </p:cNvPr>
          <p:cNvPicPr>
            <a:picLocks noChangeAspect="1"/>
          </p:cNvPicPr>
          <p:nvPr/>
        </p:nvPicPr>
        <p:blipFill>
          <a:blip r:embed="rId5"/>
          <a:stretch>
            <a:fillRect/>
          </a:stretch>
        </p:blipFill>
        <p:spPr>
          <a:xfrm>
            <a:off x="4035288" y="2854869"/>
            <a:ext cx="7570304" cy="2190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3927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5" y="779091"/>
            <a:ext cx="3052634" cy="5860248"/>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6477" y="1379017"/>
            <a:ext cx="2541138" cy="2012457"/>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3694" y="2260838"/>
            <a:ext cx="2289581" cy="938719"/>
          </a:xfrm>
          <a:prstGeom prst="rect">
            <a:avLst/>
          </a:prstGeom>
          <a:noFill/>
        </p:spPr>
        <p:txBody>
          <a:bodyPr wrap="square" rtlCol="0">
            <a:spAutoFit/>
          </a:bodyPr>
          <a:lstStyle/>
          <a:p>
            <a:r>
              <a:rPr lang="en-US" sz="1100" dirty="0">
                <a:solidFill>
                  <a:schemeClr val="bg1">
                    <a:lumMod val="95000"/>
                  </a:schemeClr>
                </a:solidFill>
              </a:rPr>
              <a:t>var oView = new sap.ui.view({</a:t>
            </a:r>
          </a:p>
          <a:p>
            <a:r>
              <a:rPr lang="en-US" sz="1100" dirty="0">
                <a:solidFill>
                  <a:schemeClr val="bg1">
                    <a:lumMod val="95000"/>
                  </a:schemeClr>
                </a:solidFill>
              </a:rPr>
              <a:t>       viewName: “</a:t>
            </a:r>
            <a:r>
              <a:rPr lang="en-US" sz="1100" dirty="0" err="1">
                <a:solidFill>
                  <a:schemeClr val="bg1">
                    <a:lumMod val="95000"/>
                  </a:schemeClr>
                </a:solidFill>
              </a:rPr>
              <a:t>donald.view.Main</a:t>
            </a:r>
            <a:r>
              <a:rPr lang="en-US" sz="1100" dirty="0">
                <a:solidFill>
                  <a:schemeClr val="bg1">
                    <a:lumMod val="95000"/>
                  </a:schemeClr>
                </a:solidFill>
              </a:rPr>
              <a:t>",</a:t>
            </a:r>
          </a:p>
          <a:p>
            <a:r>
              <a:rPr lang="en-US" sz="1100" dirty="0">
                <a:solidFill>
                  <a:schemeClr val="bg1">
                    <a:lumMod val="95000"/>
                  </a:schemeClr>
                </a:solidFill>
              </a:rPr>
              <a:t>        type: “JS“</a:t>
            </a:r>
          </a:p>
          <a:p>
            <a:r>
              <a:rPr lang="en-US" sz="1100" dirty="0">
                <a:solidFill>
                  <a:schemeClr val="bg1">
                    <a:lumMod val="95000"/>
                  </a:schemeClr>
                </a:solidFill>
              </a:rPr>
              <a:t>});</a:t>
            </a:r>
          </a:p>
          <a:p>
            <a:endParaRPr lang="en-US" sz="1100"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42731" y="4867388"/>
            <a:ext cx="260366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17792" y="779091"/>
            <a:ext cx="2286933" cy="5723924"/>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000" dirty="0"/>
              <a:t>SAP UI5 Framework</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403499" y="4280575"/>
            <a:ext cx="2415371" cy="2201733"/>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a:solidFill>
                  <a:schemeClr val="bg1"/>
                </a:solidFill>
              </a:rPr>
              <a:t>Controller</a:t>
            </a:r>
          </a:p>
          <a:p>
            <a:pPr algn="ctr"/>
            <a:r>
              <a:rPr lang="en-US" sz="2000" dirty="0">
                <a:solidFill>
                  <a:schemeClr val="bg1"/>
                </a:solidFill>
              </a:rPr>
              <a:t>(Main.controller.js)</a:t>
            </a:r>
          </a:p>
          <a:p>
            <a:pPr algn="ctr"/>
            <a:endParaRPr lang="en-US" sz="2000" dirty="0">
              <a:solidFill>
                <a:schemeClr val="bg1"/>
              </a:solidFill>
            </a:endParaRPr>
          </a:p>
          <a:p>
            <a:pPr algn="ctr"/>
            <a:r>
              <a:rPr lang="en-US" sz="1600" b="1" dirty="0" err="1">
                <a:solidFill>
                  <a:schemeClr val="bg1"/>
                </a:solidFill>
              </a:rPr>
              <a:t>onInit</a:t>
            </a:r>
            <a:r>
              <a:rPr lang="en-US" sz="1600" b="1" dirty="0">
                <a:solidFill>
                  <a:schemeClr val="bg1"/>
                </a:solidFill>
              </a:rPr>
              <a:t>() function</a:t>
            </a:r>
            <a:endParaRPr lang="en-US" sz="1400" b="1" dirty="0">
              <a:solidFill>
                <a:schemeClr val="bg1"/>
              </a:solidFill>
            </a:endParaRPr>
          </a:p>
        </p:txBody>
      </p:sp>
      <p:cxnSp>
        <p:nvCxnSpPr>
          <p:cNvPr id="46" name="Straight Arrow Connector 45">
            <a:extLst>
              <a:ext uri="{FF2B5EF4-FFF2-40B4-BE49-F238E27FC236}">
                <a16:creationId xmlns:a16="http://schemas.microsoft.com/office/drawing/2014/main" id="{1D5DEDF7-2018-4253-912A-B7FD1DEE0BFF}"/>
              </a:ext>
            </a:extLst>
          </p:cNvPr>
          <p:cNvCxnSpPr>
            <a:cxnSpLocks/>
          </p:cNvCxnSpPr>
          <p:nvPr/>
        </p:nvCxnSpPr>
        <p:spPr>
          <a:xfrm flipV="1">
            <a:off x="3041375" y="1146297"/>
            <a:ext cx="811661" cy="5784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246589" y="1291214"/>
            <a:ext cx="846568" cy="601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320270" y="1235538"/>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046660" y="3400753"/>
            <a:ext cx="1617594" cy="103694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cxnSp>
        <p:nvCxnSpPr>
          <p:cNvPr id="69" name="Connector: Elbow 68">
            <a:extLst>
              <a:ext uri="{FF2B5EF4-FFF2-40B4-BE49-F238E27FC236}">
                <a16:creationId xmlns:a16="http://schemas.microsoft.com/office/drawing/2014/main" id="{28F2F02A-6C38-4919-B91C-BC21A0C09076}"/>
              </a:ext>
            </a:extLst>
          </p:cNvPr>
          <p:cNvCxnSpPr>
            <a:cxnSpLocks/>
          </p:cNvCxnSpPr>
          <p:nvPr/>
        </p:nvCxnSpPr>
        <p:spPr>
          <a:xfrm rot="10800000" flipV="1">
            <a:off x="3073164" y="3906151"/>
            <a:ext cx="1000261" cy="171347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4" name="Hexagon 3">
            <a:extLst>
              <a:ext uri="{FF2B5EF4-FFF2-40B4-BE49-F238E27FC236}">
                <a16:creationId xmlns:a16="http://schemas.microsoft.com/office/drawing/2014/main" id="{03E903AD-43BE-4D4C-BE03-999D77829CD9}"/>
              </a:ext>
            </a:extLst>
          </p:cNvPr>
          <p:cNvSpPr/>
          <p:nvPr/>
        </p:nvSpPr>
        <p:spPr>
          <a:xfrm>
            <a:off x="3842396" y="647213"/>
            <a:ext cx="913157" cy="731804"/>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CDN</a:t>
            </a:r>
          </a:p>
        </p:txBody>
      </p:sp>
      <p:sp>
        <p:nvSpPr>
          <p:cNvPr id="36" name="Rectangle: Rounded Corners 35">
            <a:extLst>
              <a:ext uri="{FF2B5EF4-FFF2-40B4-BE49-F238E27FC236}">
                <a16:creationId xmlns:a16="http://schemas.microsoft.com/office/drawing/2014/main" id="{8B086E77-FDC3-42CB-8830-964616FF9885}"/>
              </a:ext>
            </a:extLst>
          </p:cNvPr>
          <p:cNvSpPr/>
          <p:nvPr/>
        </p:nvSpPr>
        <p:spPr>
          <a:xfrm>
            <a:off x="9049302" y="774350"/>
            <a:ext cx="2286933" cy="2201733"/>
          </a:xfrm>
          <a:prstGeom prst="roundRect">
            <a:avLst/>
          </a:prstGeom>
          <a:solidFill>
            <a:schemeClr val="accent2">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a:solidFill>
                  <a:schemeClr val="bg1"/>
                </a:solidFill>
              </a:rPr>
              <a:t>View</a:t>
            </a:r>
          </a:p>
          <a:p>
            <a:pPr algn="ctr"/>
            <a:r>
              <a:rPr lang="en-US" sz="2000" dirty="0">
                <a:solidFill>
                  <a:schemeClr val="bg1"/>
                </a:solidFill>
              </a:rPr>
              <a:t>(Main.view.js)</a:t>
            </a:r>
          </a:p>
          <a:p>
            <a:pPr algn="ctr"/>
            <a:endParaRPr lang="en-US" sz="2000" dirty="0">
              <a:solidFill>
                <a:schemeClr val="bg1"/>
              </a:solidFill>
            </a:endParaRPr>
          </a:p>
          <a:p>
            <a:pPr algn="ctr"/>
            <a:r>
              <a:rPr lang="en-US" sz="1400" b="1" dirty="0" err="1">
                <a:solidFill>
                  <a:schemeClr val="bg1"/>
                </a:solidFill>
              </a:rPr>
              <a:t>controllerName</a:t>
            </a:r>
            <a:r>
              <a:rPr lang="en-US" sz="1400" b="1" dirty="0">
                <a:solidFill>
                  <a:schemeClr val="bg1"/>
                </a:solidFill>
              </a:rPr>
              <a:t>=“…”</a:t>
            </a:r>
          </a:p>
        </p:txBody>
      </p:sp>
      <p:sp>
        <p:nvSpPr>
          <p:cNvPr id="44" name="Oval 43">
            <a:extLst>
              <a:ext uri="{FF2B5EF4-FFF2-40B4-BE49-F238E27FC236}">
                <a16:creationId xmlns:a16="http://schemas.microsoft.com/office/drawing/2014/main" id="{92A7D927-8EFF-42E4-8E3C-995152719B98}"/>
              </a:ext>
            </a:extLst>
          </p:cNvPr>
          <p:cNvSpPr/>
          <p:nvPr/>
        </p:nvSpPr>
        <p:spPr>
          <a:xfrm>
            <a:off x="4537094" y="2373182"/>
            <a:ext cx="420565"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68" name="Oval 67">
            <a:extLst>
              <a:ext uri="{FF2B5EF4-FFF2-40B4-BE49-F238E27FC236}">
                <a16:creationId xmlns:a16="http://schemas.microsoft.com/office/drawing/2014/main" id="{2E6192F3-8C8D-4B83-B907-93B09D8CB6B9}"/>
              </a:ext>
            </a:extLst>
          </p:cNvPr>
          <p:cNvSpPr/>
          <p:nvPr/>
        </p:nvSpPr>
        <p:spPr>
          <a:xfrm>
            <a:off x="6913271" y="1470982"/>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8939CDF-9035-4A2A-99AA-7AD196BF63B7}"/>
              </a:ext>
            </a:extLst>
          </p:cNvPr>
          <p:cNvSpPr/>
          <p:nvPr/>
        </p:nvSpPr>
        <p:spPr>
          <a:xfrm>
            <a:off x="9105002" y="6143820"/>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72" name="Oval 71">
            <a:extLst>
              <a:ext uri="{FF2B5EF4-FFF2-40B4-BE49-F238E27FC236}">
                <a16:creationId xmlns:a16="http://schemas.microsoft.com/office/drawing/2014/main" id="{3F426DAC-9E9E-48B9-A482-AF194AA3BA99}"/>
              </a:ext>
            </a:extLst>
          </p:cNvPr>
          <p:cNvSpPr/>
          <p:nvPr/>
        </p:nvSpPr>
        <p:spPr>
          <a:xfrm>
            <a:off x="6887075" y="5071303"/>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cxnSp>
        <p:nvCxnSpPr>
          <p:cNvPr id="18" name="Connector: Elbow 17">
            <a:extLst>
              <a:ext uri="{FF2B5EF4-FFF2-40B4-BE49-F238E27FC236}">
                <a16:creationId xmlns:a16="http://schemas.microsoft.com/office/drawing/2014/main" id="{5D41F990-F90B-4CC3-B4BF-0551595E3EC4}"/>
              </a:ext>
            </a:extLst>
          </p:cNvPr>
          <p:cNvCxnSpPr>
            <a:cxnSpLocks/>
          </p:cNvCxnSpPr>
          <p:nvPr/>
        </p:nvCxnSpPr>
        <p:spPr>
          <a:xfrm flipV="1">
            <a:off x="7315200" y="2950259"/>
            <a:ext cx="2792197" cy="506039"/>
          </a:xfrm>
          <a:prstGeom prst="bentConnector3">
            <a:avLst>
              <a:gd name="adj1" fmla="val 100487"/>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9176D90-D842-4D95-88A2-C3D4D68A232F}"/>
              </a:ext>
            </a:extLst>
          </p:cNvPr>
          <p:cNvSpPr txBox="1"/>
          <p:nvPr/>
        </p:nvSpPr>
        <p:spPr>
          <a:xfrm>
            <a:off x="7238163" y="2937947"/>
            <a:ext cx="2774705"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object of the controller get all the controls </a:t>
            </a:r>
            <a:r>
              <a:rPr lang="en-US" sz="1200" dirty="0"/>
              <a:t>.</a:t>
            </a:r>
          </a:p>
        </p:txBody>
      </p:sp>
      <p:cxnSp>
        <p:nvCxnSpPr>
          <p:cNvPr id="25" name="Connector: Elbow 24">
            <a:extLst>
              <a:ext uri="{FF2B5EF4-FFF2-40B4-BE49-F238E27FC236}">
                <a16:creationId xmlns:a16="http://schemas.microsoft.com/office/drawing/2014/main" id="{F5DC1403-BC37-4F56-9E00-FF542F0389EF}"/>
              </a:ext>
            </a:extLst>
          </p:cNvPr>
          <p:cNvCxnSpPr>
            <a:cxnSpLocks/>
          </p:cNvCxnSpPr>
          <p:nvPr/>
        </p:nvCxnSpPr>
        <p:spPr>
          <a:xfrm rot="10800000" flipV="1">
            <a:off x="5691019" y="2958777"/>
            <a:ext cx="5320522" cy="1128235"/>
          </a:xfrm>
          <a:prstGeom prst="bentConnector3">
            <a:avLst>
              <a:gd name="adj1" fmla="val -1022"/>
            </a:avLst>
          </a:prstGeom>
          <a:ln w="38100">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E7370C54-F8AF-4BE4-9F48-55988B3117CC}"/>
              </a:ext>
            </a:extLst>
          </p:cNvPr>
          <p:cNvSpPr txBox="1"/>
          <p:nvPr/>
        </p:nvSpPr>
        <p:spPr>
          <a:xfrm>
            <a:off x="7395538" y="3787815"/>
            <a:ext cx="4063981"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view returns all the controls to the renderer </a:t>
            </a:r>
          </a:p>
        </p:txBody>
      </p:sp>
      <p:sp>
        <p:nvSpPr>
          <p:cNvPr id="73" name="TextBox 72">
            <a:extLst>
              <a:ext uri="{FF2B5EF4-FFF2-40B4-BE49-F238E27FC236}">
                <a16:creationId xmlns:a16="http://schemas.microsoft.com/office/drawing/2014/main" id="{0934A027-03E8-4A56-BB21-29A5158602AB}"/>
              </a:ext>
            </a:extLst>
          </p:cNvPr>
          <p:cNvSpPr txBox="1"/>
          <p:nvPr/>
        </p:nvSpPr>
        <p:spPr>
          <a:xfrm>
            <a:off x="3821596" y="4486528"/>
            <a:ext cx="1237902" cy="116955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renderer converts it into browser friendly language</a:t>
            </a:r>
          </a:p>
        </p:txBody>
      </p:sp>
      <p:sp>
        <p:nvSpPr>
          <p:cNvPr id="74" name="Oval 73">
            <a:extLst>
              <a:ext uri="{FF2B5EF4-FFF2-40B4-BE49-F238E27FC236}">
                <a16:creationId xmlns:a16="http://schemas.microsoft.com/office/drawing/2014/main" id="{971ECB8A-7B7C-4821-9A83-4AB742484F95}"/>
              </a:ext>
            </a:extLst>
          </p:cNvPr>
          <p:cNvSpPr/>
          <p:nvPr/>
        </p:nvSpPr>
        <p:spPr>
          <a:xfrm>
            <a:off x="10177670" y="2968825"/>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75" name="Oval 74">
            <a:extLst>
              <a:ext uri="{FF2B5EF4-FFF2-40B4-BE49-F238E27FC236}">
                <a16:creationId xmlns:a16="http://schemas.microsoft.com/office/drawing/2014/main" id="{5C1783CB-79C1-418D-B75A-C82812079172}"/>
              </a:ext>
            </a:extLst>
          </p:cNvPr>
          <p:cNvSpPr/>
          <p:nvPr/>
        </p:nvSpPr>
        <p:spPr>
          <a:xfrm>
            <a:off x="10961194" y="3473097"/>
            <a:ext cx="268781"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76" name="Oval 75">
            <a:extLst>
              <a:ext uri="{FF2B5EF4-FFF2-40B4-BE49-F238E27FC236}">
                <a16:creationId xmlns:a16="http://schemas.microsoft.com/office/drawing/2014/main" id="{2DA10F26-8FFB-4FF5-9038-5A85F7F0C6A5}"/>
              </a:ext>
            </a:extLst>
          </p:cNvPr>
          <p:cNvSpPr/>
          <p:nvPr/>
        </p:nvSpPr>
        <p:spPr>
          <a:xfrm>
            <a:off x="3648183" y="3494840"/>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8</a:t>
            </a:r>
          </a:p>
        </p:txBody>
      </p:sp>
      <p:cxnSp>
        <p:nvCxnSpPr>
          <p:cNvPr id="87" name="Straight Arrow Connector 86">
            <a:extLst>
              <a:ext uri="{FF2B5EF4-FFF2-40B4-BE49-F238E27FC236}">
                <a16:creationId xmlns:a16="http://schemas.microsoft.com/office/drawing/2014/main" id="{740525CA-DEFA-4532-B046-72B66890FEB2}"/>
              </a:ext>
            </a:extLst>
          </p:cNvPr>
          <p:cNvCxnSpPr>
            <a:cxnSpLocks/>
          </p:cNvCxnSpPr>
          <p:nvPr/>
        </p:nvCxnSpPr>
        <p:spPr>
          <a:xfrm>
            <a:off x="7304725" y="1555312"/>
            <a:ext cx="180027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8" name="TextBox 87">
            <a:extLst>
              <a:ext uri="{FF2B5EF4-FFF2-40B4-BE49-F238E27FC236}">
                <a16:creationId xmlns:a16="http://schemas.microsoft.com/office/drawing/2014/main" id="{8CDFBBD6-9B5B-4750-AD99-0E81B8DABCCE}"/>
              </a:ext>
            </a:extLst>
          </p:cNvPr>
          <p:cNvSpPr txBox="1"/>
          <p:nvPr/>
        </p:nvSpPr>
        <p:spPr>
          <a:xfrm>
            <a:off x="7278267" y="972627"/>
            <a:ext cx="1924196" cy="523220"/>
          </a:xfrm>
          <a:prstGeom prst="rect">
            <a:avLst/>
          </a:prstGeom>
          <a:noFill/>
        </p:spPr>
        <p:txBody>
          <a:bodyPr wrap="square" rtlCol="0">
            <a:spAutoFit/>
          </a:bodyPr>
          <a:lstStyle/>
          <a:p>
            <a:r>
              <a:rPr lang="en-US" sz="1400" dirty="0">
                <a:solidFill>
                  <a:schemeClr val="tx1"/>
                </a:solidFill>
              </a:rPr>
              <a:t>Call the controller Name</a:t>
            </a:r>
          </a:p>
        </p:txBody>
      </p:sp>
      <p:cxnSp>
        <p:nvCxnSpPr>
          <p:cNvPr id="90" name="Straight Arrow Connector 89">
            <a:extLst>
              <a:ext uri="{FF2B5EF4-FFF2-40B4-BE49-F238E27FC236}">
                <a16:creationId xmlns:a16="http://schemas.microsoft.com/office/drawing/2014/main" id="{AF28DA10-365C-40B9-B455-1A8AEDD4700E}"/>
              </a:ext>
            </a:extLst>
          </p:cNvPr>
          <p:cNvCxnSpPr>
            <a:cxnSpLocks/>
          </p:cNvCxnSpPr>
          <p:nvPr/>
        </p:nvCxnSpPr>
        <p:spPr>
          <a:xfrm flipH="1" flipV="1">
            <a:off x="6929331" y="2364785"/>
            <a:ext cx="2376063" cy="167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91" name="TextBox 90">
            <a:extLst>
              <a:ext uri="{FF2B5EF4-FFF2-40B4-BE49-F238E27FC236}">
                <a16:creationId xmlns:a16="http://schemas.microsoft.com/office/drawing/2014/main" id="{373F9830-7595-4109-A770-6347187152A2}"/>
              </a:ext>
            </a:extLst>
          </p:cNvPr>
          <p:cNvSpPr txBox="1"/>
          <p:nvPr/>
        </p:nvSpPr>
        <p:spPr>
          <a:xfrm>
            <a:off x="7238163" y="1858359"/>
            <a:ext cx="2153479" cy="523220"/>
          </a:xfrm>
          <a:prstGeom prst="rect">
            <a:avLst/>
          </a:prstGeom>
          <a:noFill/>
        </p:spPr>
        <p:txBody>
          <a:bodyPr wrap="square" rtlCol="0">
            <a:spAutoFit/>
          </a:bodyPr>
          <a:lstStyle/>
          <a:p>
            <a:r>
              <a:rPr lang="en-US" sz="1400" dirty="0">
                <a:solidFill>
                  <a:schemeClr val="tx1"/>
                </a:solidFill>
              </a:rPr>
              <a:t>It will return controller name to the framework</a:t>
            </a:r>
          </a:p>
        </p:txBody>
      </p:sp>
      <p:sp>
        <p:nvSpPr>
          <p:cNvPr id="92" name="TextBox 91">
            <a:extLst>
              <a:ext uri="{FF2B5EF4-FFF2-40B4-BE49-F238E27FC236}">
                <a16:creationId xmlns:a16="http://schemas.microsoft.com/office/drawing/2014/main" id="{7438E0B1-7C65-4934-BD0A-23E806D85FFF}"/>
              </a:ext>
            </a:extLst>
          </p:cNvPr>
          <p:cNvSpPr txBox="1"/>
          <p:nvPr/>
        </p:nvSpPr>
        <p:spPr>
          <a:xfrm>
            <a:off x="5259665" y="1552534"/>
            <a:ext cx="1672670" cy="107721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600" dirty="0">
                <a:solidFill>
                  <a:schemeClr val="tx1"/>
                </a:solidFill>
              </a:rPr>
              <a:t>The framework starts to find the controller with the same name</a:t>
            </a:r>
          </a:p>
        </p:txBody>
      </p:sp>
      <p:cxnSp>
        <p:nvCxnSpPr>
          <p:cNvPr id="96" name="Straight Arrow Connector 95">
            <a:extLst>
              <a:ext uri="{FF2B5EF4-FFF2-40B4-BE49-F238E27FC236}">
                <a16:creationId xmlns:a16="http://schemas.microsoft.com/office/drawing/2014/main" id="{6BB4C21B-5E81-46FD-90DC-D5ACA7B24AA4}"/>
              </a:ext>
            </a:extLst>
          </p:cNvPr>
          <p:cNvCxnSpPr>
            <a:cxnSpLocks/>
          </p:cNvCxnSpPr>
          <p:nvPr/>
        </p:nvCxnSpPr>
        <p:spPr>
          <a:xfrm>
            <a:off x="3273215" y="2976083"/>
            <a:ext cx="178352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0" name="TextBox 99">
            <a:extLst>
              <a:ext uri="{FF2B5EF4-FFF2-40B4-BE49-F238E27FC236}">
                <a16:creationId xmlns:a16="http://schemas.microsoft.com/office/drawing/2014/main" id="{D6524E07-549E-4A25-BAAE-4EB9070B9635}"/>
              </a:ext>
            </a:extLst>
          </p:cNvPr>
          <p:cNvSpPr txBox="1"/>
          <p:nvPr/>
        </p:nvSpPr>
        <p:spPr>
          <a:xfrm>
            <a:off x="3379832" y="2678580"/>
            <a:ext cx="1879833" cy="307777"/>
          </a:xfrm>
          <a:prstGeom prst="rect">
            <a:avLst/>
          </a:prstGeom>
          <a:noFill/>
        </p:spPr>
        <p:txBody>
          <a:bodyPr wrap="square" rtlCol="0">
            <a:spAutoFit/>
          </a:bodyPr>
          <a:lstStyle/>
          <a:p>
            <a:r>
              <a:rPr lang="en-US" sz="1400" dirty="0"/>
              <a:t>Loads the view</a:t>
            </a:r>
          </a:p>
        </p:txBody>
      </p:sp>
      <p:cxnSp>
        <p:nvCxnSpPr>
          <p:cNvPr id="102" name="Straight Arrow Connector 101">
            <a:extLst>
              <a:ext uri="{FF2B5EF4-FFF2-40B4-BE49-F238E27FC236}">
                <a16:creationId xmlns:a16="http://schemas.microsoft.com/office/drawing/2014/main" id="{1788FF2C-1DAD-410B-82F9-EA34973314C5}"/>
              </a:ext>
            </a:extLst>
          </p:cNvPr>
          <p:cNvCxnSpPr>
            <a:cxnSpLocks/>
          </p:cNvCxnSpPr>
          <p:nvPr/>
        </p:nvCxnSpPr>
        <p:spPr>
          <a:xfrm>
            <a:off x="7304725" y="4954682"/>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3" name="TextBox 102">
            <a:extLst>
              <a:ext uri="{FF2B5EF4-FFF2-40B4-BE49-F238E27FC236}">
                <a16:creationId xmlns:a16="http://schemas.microsoft.com/office/drawing/2014/main" id="{B71F2116-8EC9-4987-8ABB-A45739531190}"/>
              </a:ext>
            </a:extLst>
          </p:cNvPr>
          <p:cNvSpPr txBox="1"/>
          <p:nvPr/>
        </p:nvSpPr>
        <p:spPr>
          <a:xfrm>
            <a:off x="7315200" y="4475708"/>
            <a:ext cx="2112329" cy="523220"/>
          </a:xfrm>
          <a:prstGeom prst="rect">
            <a:avLst/>
          </a:prstGeom>
          <a:noFill/>
        </p:spPr>
        <p:txBody>
          <a:bodyPr wrap="square" rtlCol="0">
            <a:spAutoFit/>
          </a:bodyPr>
          <a:lstStyle/>
          <a:p>
            <a:r>
              <a:rPr lang="en-US" sz="1400" dirty="0">
                <a:solidFill>
                  <a:schemeClr val="tx1"/>
                </a:solidFill>
              </a:rPr>
              <a:t>Create the controller object</a:t>
            </a:r>
          </a:p>
        </p:txBody>
      </p:sp>
      <p:cxnSp>
        <p:nvCxnSpPr>
          <p:cNvPr id="105" name="Straight Arrow Connector 104">
            <a:extLst>
              <a:ext uri="{FF2B5EF4-FFF2-40B4-BE49-F238E27FC236}">
                <a16:creationId xmlns:a16="http://schemas.microsoft.com/office/drawing/2014/main" id="{DEE00BF8-F3A2-45CB-8BE1-DFAE5D4745C4}"/>
              </a:ext>
            </a:extLst>
          </p:cNvPr>
          <p:cNvCxnSpPr>
            <a:cxnSpLocks/>
          </p:cNvCxnSpPr>
          <p:nvPr/>
        </p:nvCxnSpPr>
        <p:spPr>
          <a:xfrm>
            <a:off x="7304725" y="5502191"/>
            <a:ext cx="210449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6" name="TextBox 105">
            <a:extLst>
              <a:ext uri="{FF2B5EF4-FFF2-40B4-BE49-F238E27FC236}">
                <a16:creationId xmlns:a16="http://schemas.microsoft.com/office/drawing/2014/main" id="{1EC1B64F-2DFC-430E-90D4-ADB6855F2C78}"/>
              </a:ext>
            </a:extLst>
          </p:cNvPr>
          <p:cNvSpPr txBox="1"/>
          <p:nvPr/>
        </p:nvSpPr>
        <p:spPr>
          <a:xfrm>
            <a:off x="7226429" y="5244700"/>
            <a:ext cx="2510896" cy="523220"/>
          </a:xfrm>
          <a:prstGeom prst="rect">
            <a:avLst/>
          </a:prstGeom>
          <a:noFill/>
        </p:spPr>
        <p:txBody>
          <a:bodyPr wrap="square" rtlCol="0">
            <a:spAutoFit/>
          </a:bodyPr>
          <a:lstStyle/>
          <a:p>
            <a:r>
              <a:rPr lang="en-US" sz="1400" dirty="0">
                <a:solidFill>
                  <a:schemeClr val="tx1"/>
                </a:solidFill>
              </a:rPr>
              <a:t>Call the constructor of controller </a:t>
            </a:r>
          </a:p>
        </p:txBody>
      </p:sp>
      <p:cxnSp>
        <p:nvCxnSpPr>
          <p:cNvPr id="108" name="Straight Arrow Connector 107">
            <a:extLst>
              <a:ext uri="{FF2B5EF4-FFF2-40B4-BE49-F238E27FC236}">
                <a16:creationId xmlns:a16="http://schemas.microsoft.com/office/drawing/2014/main" id="{2C903872-92CF-4D04-A562-05EDBB550F59}"/>
              </a:ext>
            </a:extLst>
          </p:cNvPr>
          <p:cNvCxnSpPr>
            <a:cxnSpLocks/>
          </p:cNvCxnSpPr>
          <p:nvPr/>
        </p:nvCxnSpPr>
        <p:spPr>
          <a:xfrm flipH="1">
            <a:off x="7304725" y="6096000"/>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9" name="TextBox 108">
            <a:extLst>
              <a:ext uri="{FF2B5EF4-FFF2-40B4-BE49-F238E27FC236}">
                <a16:creationId xmlns:a16="http://schemas.microsoft.com/office/drawing/2014/main" id="{6ED0D406-A3E9-4887-9EC8-BC8DC1F4FE3D}"/>
              </a:ext>
            </a:extLst>
          </p:cNvPr>
          <p:cNvSpPr txBox="1"/>
          <p:nvPr/>
        </p:nvSpPr>
        <p:spPr>
          <a:xfrm>
            <a:off x="7304725" y="6061187"/>
            <a:ext cx="2227212" cy="523220"/>
          </a:xfrm>
          <a:prstGeom prst="rect">
            <a:avLst/>
          </a:prstGeom>
          <a:noFill/>
        </p:spPr>
        <p:txBody>
          <a:bodyPr wrap="square" rtlCol="0">
            <a:spAutoFit/>
          </a:bodyPr>
          <a:lstStyle/>
          <a:p>
            <a:r>
              <a:rPr lang="en-US" sz="1400" dirty="0">
                <a:solidFill>
                  <a:schemeClr val="tx1"/>
                </a:solidFill>
              </a:rPr>
              <a:t>Get the object of the controller</a:t>
            </a:r>
          </a:p>
        </p:txBody>
      </p:sp>
      <p:sp>
        <p:nvSpPr>
          <p:cNvPr id="135" name="Left Brace 134">
            <a:extLst>
              <a:ext uri="{FF2B5EF4-FFF2-40B4-BE49-F238E27FC236}">
                <a16:creationId xmlns:a16="http://schemas.microsoft.com/office/drawing/2014/main" id="{EDD5419E-08AB-466D-BBC1-54CC984AD173}"/>
              </a:ext>
            </a:extLst>
          </p:cNvPr>
          <p:cNvSpPr/>
          <p:nvPr/>
        </p:nvSpPr>
        <p:spPr>
          <a:xfrm>
            <a:off x="7132504" y="4931684"/>
            <a:ext cx="145763" cy="52322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4912710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18938</TotalTime>
  <Words>5906</Words>
  <Application>Microsoft Office PowerPoint</Application>
  <PresentationFormat>Widescreen</PresentationFormat>
  <Paragraphs>761</Paragraphs>
  <Slides>53</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72</vt:lpstr>
      <vt:lpstr>Arial</vt:lpstr>
      <vt:lpstr>Calibri</vt:lpstr>
      <vt:lpstr>Calibri Light</vt:lpstr>
      <vt:lpstr>Consolas</vt:lpstr>
      <vt:lpstr>Cooper Black</vt:lpstr>
      <vt:lpstr>Menlo</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801</cp:revision>
  <dcterms:created xsi:type="dcterms:W3CDTF">2016-07-10T03:33:26Z</dcterms:created>
  <dcterms:modified xsi:type="dcterms:W3CDTF">2024-10-18T07:34:33Z</dcterms:modified>
</cp:coreProperties>
</file>